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7556500" cy="10693400"/>
  <p:notesSz cx="6858000" cy="9144000"/>
  <p:embeddedFontLst>
    <p:embeddedFont>
      <p:font typeface="Ubuntu" panose="020B050403060203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jK0A8CRVPJg54PNPyUxHnQPJOtY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05"/>
    <p:restoredTop sz="94725"/>
  </p:normalViewPr>
  <p:slideViewPr>
    <p:cSldViewPr snapToGrid="0">
      <p:cViewPr>
        <p:scale>
          <a:sx n="124" d="100"/>
          <a:sy n="124" d="100"/>
        </p:scale>
        <p:origin x="64" y="-33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10: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11: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1" name="Google Shape;451;p12: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p13: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0" name="Google Shape;530;p14: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3" name="Google Shape;563;p15: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8" name="Google Shape;588;p16: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1" name="Google Shape;601;p17: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0" name="Google Shape;640;p18: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9" name="Google Shape;679;p19: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9" name="Google Shape;719;p20: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8" name="Google Shape;758;p21: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8" name="Google Shape;798;p22: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1" name="Google Shape;811;p23: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1" name="Google Shape;851;p24: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1" name="Google Shape;891;p25: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0" name="Google Shape;930;p26: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9" name="Google Shape;969;p27: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2" name="Google Shape;982;p28: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3" name="Google Shape;1023;p29: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3: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4" name="Google Shape;1054;p30: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2" name="Google Shape;1082;p31: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5" name="Google Shape;1095;p32: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4" name="Google Shape;1134;p33: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4" name="Google Shape;1174;p34: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4" name="Google Shape;1214;p35: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
        <p:cNvGrpSpPr/>
        <p:nvPr/>
      </p:nvGrpSpPr>
      <p:grpSpPr>
        <a:xfrm>
          <a:off x="0" y="0"/>
          <a:ext cx="0" cy="0"/>
          <a:chOff x="0" y="0"/>
          <a:chExt cx="0" cy="0"/>
        </a:xfrm>
      </p:grpSpPr>
      <p:sp>
        <p:nvSpPr>
          <p:cNvPr id="1253" name="Google Shape;1253;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4" name="Google Shape;1254;p36: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p:cNvGrpSpPr/>
        <p:nvPr/>
      </p:nvGrpSpPr>
      <p:grpSpPr>
        <a:xfrm>
          <a:off x="0" y="0"/>
          <a:ext cx="0" cy="0"/>
          <a:chOff x="0" y="0"/>
          <a:chExt cx="0" cy="0"/>
        </a:xfrm>
      </p:grpSpPr>
      <p:sp>
        <p:nvSpPr>
          <p:cNvPr id="1292" name="Google Shape;1292;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3" name="Google Shape;1293;p37: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4: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5: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6: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7: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8: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9: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8"/>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9"/>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9"/>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4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4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4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4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4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4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4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4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4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7"/>
          <p:cNvSpPr>
            <a:spLocks noGrp="1"/>
          </p:cNvSpPr>
          <p:nvPr>
            <p:ph type="pic" idx="2"/>
          </p:nvPr>
        </p:nvSpPr>
        <p:spPr>
          <a:xfrm>
            <a:off x="1792288" y="612775"/>
            <a:ext cx="5486400" cy="4114800"/>
          </a:xfrm>
          <a:prstGeom prst="rect">
            <a:avLst/>
          </a:prstGeom>
          <a:noFill/>
          <a:ln>
            <a:noFill/>
          </a:ln>
        </p:spPr>
      </p:sp>
      <p:sp>
        <p:nvSpPr>
          <p:cNvPr id="68" name="Google Shape;68;p4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hyperlink" Target="https://i-yes.eu/" TargetMode="Externa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9.jp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0.jp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46.jpg"/><Relationship Id="rId5" Type="http://schemas.openxmlformats.org/officeDocument/2006/relationships/hyperlink" Target="https://warchildhood.org" TargetMode="External"/><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hyperlink" Target="https://jzbih.ba/la-benevolencija/" TargetMode="Externa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1.jp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53.png"/><Relationship Id="rId5" Type="http://schemas.openxmlformats.org/officeDocument/2006/relationships/image" Target="../media/image48.pn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2.png"/><Relationship Id="rId9" Type="http://schemas.openxmlformats.org/officeDocument/2006/relationships/image" Target="../media/image51.png"/><Relationship Id="rId14"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153613" y="2584790"/>
            <a:ext cx="7252775" cy="7963631"/>
          </a:xfrm>
          <a:custGeom>
            <a:avLst/>
            <a:gdLst/>
            <a:ahLst/>
            <a:cxnLst/>
            <a:rect l="l" t="t" r="r" b="b"/>
            <a:pathLst>
              <a:path w="7252775" h="7963631" extrusionOk="0">
                <a:moveTo>
                  <a:pt x="0" y="0"/>
                </a:moveTo>
                <a:lnTo>
                  <a:pt x="7252774" y="0"/>
                </a:lnTo>
                <a:lnTo>
                  <a:pt x="7252774" y="7963631"/>
                </a:lnTo>
                <a:lnTo>
                  <a:pt x="0" y="7963631"/>
                </a:lnTo>
                <a:lnTo>
                  <a:pt x="0" y="0"/>
                </a:lnTo>
                <a:close/>
              </a:path>
            </a:pathLst>
          </a:custGeom>
          <a:blipFill rotWithShape="1">
            <a:blip r:embed="rId3">
              <a:alphaModFix/>
            </a:blip>
            <a:stretch>
              <a:fillRect l="-32496" r="-32495"/>
            </a:stretch>
          </a:blipFill>
          <a:ln>
            <a:noFill/>
          </a:ln>
        </p:spPr>
      </p:sp>
      <p:grpSp>
        <p:nvGrpSpPr>
          <p:cNvPr id="89" name="Google Shape;89;p1"/>
          <p:cNvGrpSpPr/>
          <p:nvPr/>
        </p:nvGrpSpPr>
        <p:grpSpPr>
          <a:xfrm>
            <a:off x="153613" y="2067286"/>
            <a:ext cx="5211577" cy="460117"/>
            <a:chOff x="0" y="0"/>
            <a:chExt cx="3403274" cy="300466"/>
          </a:xfrm>
        </p:grpSpPr>
        <p:sp>
          <p:nvSpPr>
            <p:cNvPr id="90" name="Google Shape;90;p1"/>
            <p:cNvSpPr/>
            <p:nvPr/>
          </p:nvSpPr>
          <p:spPr>
            <a:xfrm>
              <a:off x="0" y="0"/>
              <a:ext cx="3403274" cy="219199"/>
            </a:xfrm>
            <a:custGeom>
              <a:avLst/>
              <a:gdLst/>
              <a:ahLst/>
              <a:cxnLst/>
              <a:rect l="l" t="t" r="r" b="b"/>
              <a:pathLst>
                <a:path w="3403274" h="219199" extrusionOk="0">
                  <a:moveTo>
                    <a:pt x="0" y="0"/>
                  </a:moveTo>
                  <a:lnTo>
                    <a:pt x="3403274" y="0"/>
                  </a:lnTo>
                  <a:lnTo>
                    <a:pt x="3403274" y="219199"/>
                  </a:lnTo>
                  <a:lnTo>
                    <a:pt x="0" y="219199"/>
                  </a:lnTo>
                  <a:close/>
                </a:path>
              </a:pathLst>
            </a:custGeom>
            <a:solidFill>
              <a:srgbClr val="000000">
                <a:alpha val="0"/>
              </a:srgbClr>
            </a:solidFill>
            <a:ln>
              <a:noFill/>
            </a:ln>
          </p:spPr>
        </p:sp>
        <p:sp>
          <p:nvSpPr>
            <p:cNvPr id="91" name="Google Shape;91;p1"/>
            <p:cNvSpPr txBox="1"/>
            <p:nvPr/>
          </p:nvSpPr>
          <p:spPr>
            <a:xfrm>
              <a:off x="0" y="62217"/>
              <a:ext cx="3403274" cy="238249"/>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US" sz="1600" b="0" i="0" u="none" strike="noStrike" cap="none" dirty="0" err="1">
                  <a:solidFill>
                    <a:srgbClr val="002060"/>
                  </a:solidFill>
                  <a:latin typeface="Ubuntu"/>
                  <a:ea typeface="Ubuntu"/>
                  <a:cs typeface="Ubuntu"/>
                  <a:sym typeface="Ubuntu"/>
                </a:rPr>
                <a:t>Мій</a:t>
              </a:r>
              <a:r>
                <a:rPr lang="en-US" sz="1600" b="0" i="0" u="none" strike="noStrike" cap="none" dirty="0">
                  <a:solidFill>
                    <a:srgbClr val="002060"/>
                  </a:solidFill>
                  <a:latin typeface="Ubuntu"/>
                  <a:ea typeface="Ubuntu"/>
                  <a:cs typeface="Ubuntu"/>
                  <a:sym typeface="Ubuntu"/>
                </a:rPr>
                <a:t> </a:t>
              </a:r>
              <a:r>
                <a:rPr lang="en-US" sz="1600" b="0" i="0" u="none" strike="noStrike" cap="none" dirty="0" err="1">
                  <a:solidFill>
                    <a:srgbClr val="002060"/>
                  </a:solidFill>
                  <a:latin typeface="Ubuntu"/>
                  <a:ea typeface="Ubuntu"/>
                  <a:cs typeface="Ubuntu"/>
                  <a:sym typeface="Ubuntu"/>
                </a:rPr>
                <a:t>мир</a:t>
              </a:r>
              <a:r>
                <a:rPr lang="en-US" sz="1600" b="0" i="0" u="none" strike="noStrike" cap="none" dirty="0">
                  <a:solidFill>
                    <a:srgbClr val="002060"/>
                  </a:solidFill>
                  <a:latin typeface="Ubuntu"/>
                  <a:ea typeface="Ubuntu"/>
                  <a:cs typeface="Ubuntu"/>
                  <a:sym typeface="Ubuntu"/>
                </a:rPr>
                <a:t> </a:t>
              </a:r>
              <a:r>
                <a:rPr lang="en-US" sz="1600" b="1" i="0" u="none" strike="noStrike" cap="none" dirty="0" err="1">
                  <a:solidFill>
                    <a:srgbClr val="002060"/>
                  </a:solidFill>
                  <a:latin typeface="Ubuntu"/>
                  <a:ea typeface="Ubuntu"/>
                  <a:cs typeface="Ubuntu"/>
                  <a:sym typeface="Ubuntu"/>
                </a:rPr>
                <a:t>Посібник</a:t>
              </a:r>
              <a:r>
                <a:rPr lang="en-US" sz="1600" b="0" i="0" u="none" strike="noStrike" cap="none" dirty="0">
                  <a:solidFill>
                    <a:srgbClr val="002060"/>
                  </a:solidFill>
                  <a:latin typeface="Ubuntu"/>
                  <a:ea typeface="Ubuntu"/>
                  <a:cs typeface="Ubuntu"/>
                  <a:sym typeface="Ubuntu"/>
                </a:rPr>
                <a:t> </a:t>
              </a:r>
              <a:r>
                <a:rPr lang="en-US" sz="1600" b="0" i="0" u="none" strike="noStrike" cap="none" dirty="0" err="1">
                  <a:solidFill>
                    <a:srgbClr val="002060"/>
                  </a:solidFill>
                  <a:latin typeface="Ubuntu"/>
                  <a:ea typeface="Ubuntu"/>
                  <a:cs typeface="Ubuntu"/>
                  <a:sym typeface="Ubuntu"/>
                </a:rPr>
                <a:t>з</a:t>
              </a:r>
              <a:r>
                <a:rPr lang="en-US" sz="1600" b="0" i="0" u="none" strike="noStrike" cap="none" dirty="0">
                  <a:solidFill>
                    <a:srgbClr val="002060"/>
                  </a:solidFill>
                  <a:latin typeface="Ubuntu"/>
                  <a:ea typeface="Ubuntu"/>
                  <a:cs typeface="Ubuntu"/>
                  <a:sym typeface="Ubuntu"/>
                </a:rPr>
                <a:t> </a:t>
              </a:r>
              <a:r>
                <a:rPr lang="en-US" sz="1600" b="0" i="0" u="none" strike="noStrike" cap="none" dirty="0" err="1">
                  <a:solidFill>
                    <a:srgbClr val="002060"/>
                  </a:solidFill>
                  <a:latin typeface="Ubuntu"/>
                  <a:ea typeface="Ubuntu"/>
                  <a:cs typeface="Ubuntu"/>
                  <a:sym typeface="Ubuntu"/>
                </a:rPr>
                <a:t>кращих</a:t>
              </a:r>
              <a:r>
                <a:rPr lang="en-US" sz="1600" b="0" i="0" u="none" strike="noStrike" cap="none" dirty="0">
                  <a:solidFill>
                    <a:srgbClr val="002060"/>
                  </a:solidFill>
                  <a:latin typeface="Ubuntu"/>
                  <a:ea typeface="Ubuntu"/>
                  <a:cs typeface="Ubuntu"/>
                  <a:sym typeface="Ubuntu"/>
                </a:rPr>
                <a:t> </a:t>
              </a:r>
              <a:r>
                <a:rPr lang="en-US" sz="1600" b="0" i="0" u="none" strike="noStrike" cap="none" dirty="0" err="1">
                  <a:solidFill>
                    <a:srgbClr val="002060"/>
                  </a:solidFill>
                  <a:latin typeface="Ubuntu"/>
                  <a:ea typeface="Ubuntu"/>
                  <a:cs typeface="Ubuntu"/>
                  <a:sym typeface="Ubuntu"/>
                </a:rPr>
                <a:t>практик</a:t>
              </a:r>
              <a:r>
                <a:rPr lang="en-US" sz="1600" b="0" i="0" u="none" strike="noStrike" cap="none" dirty="0">
                  <a:solidFill>
                    <a:srgbClr val="002060"/>
                  </a:solidFill>
                  <a:latin typeface="Ubuntu"/>
                  <a:ea typeface="Ubuntu"/>
                  <a:cs typeface="Ubuntu"/>
                  <a:sym typeface="Ubuntu"/>
                </a:rPr>
                <a:t> </a:t>
              </a:r>
              <a:endParaRPr dirty="0"/>
            </a:p>
          </p:txBody>
        </p:sp>
      </p:grpSp>
      <p:grpSp>
        <p:nvGrpSpPr>
          <p:cNvPr id="92" name="Google Shape;92;p1"/>
          <p:cNvGrpSpPr/>
          <p:nvPr/>
        </p:nvGrpSpPr>
        <p:grpSpPr>
          <a:xfrm>
            <a:off x="153612" y="79843"/>
            <a:ext cx="5808275" cy="1930552"/>
            <a:chOff x="0" y="0"/>
            <a:chExt cx="2969149" cy="1260693"/>
          </a:xfrm>
        </p:grpSpPr>
        <p:sp>
          <p:nvSpPr>
            <p:cNvPr id="93" name="Google Shape;93;p1"/>
            <p:cNvSpPr/>
            <p:nvPr/>
          </p:nvSpPr>
          <p:spPr>
            <a:xfrm>
              <a:off x="0" y="0"/>
              <a:ext cx="2969149" cy="1260693"/>
            </a:xfrm>
            <a:custGeom>
              <a:avLst/>
              <a:gdLst/>
              <a:ahLst/>
              <a:cxnLst/>
              <a:rect l="l" t="t" r="r" b="b"/>
              <a:pathLst>
                <a:path w="2969149" h="1260693" extrusionOk="0">
                  <a:moveTo>
                    <a:pt x="0" y="0"/>
                  </a:moveTo>
                  <a:lnTo>
                    <a:pt x="2969149" y="0"/>
                  </a:lnTo>
                  <a:lnTo>
                    <a:pt x="2969149" y="1260693"/>
                  </a:lnTo>
                  <a:lnTo>
                    <a:pt x="0" y="1260693"/>
                  </a:lnTo>
                  <a:close/>
                </a:path>
              </a:pathLst>
            </a:custGeom>
            <a:solidFill>
              <a:srgbClr val="1B3563">
                <a:alpha val="0"/>
              </a:srgbClr>
            </a:solidFill>
            <a:ln>
              <a:noFill/>
            </a:ln>
          </p:spPr>
        </p:sp>
        <p:sp>
          <p:nvSpPr>
            <p:cNvPr id="94" name="Google Shape;94;p1"/>
            <p:cNvSpPr txBox="1"/>
            <p:nvPr/>
          </p:nvSpPr>
          <p:spPr>
            <a:xfrm>
              <a:off x="0" y="104775"/>
              <a:ext cx="2969149" cy="115591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6399" b="1" i="0" u="none" strike="noStrike" cap="none" dirty="0">
                  <a:solidFill>
                    <a:srgbClr val="002060"/>
                  </a:solidFill>
                  <a:latin typeface="Ubuntu"/>
                  <a:ea typeface="Ubuntu"/>
                  <a:cs typeface="Ubuntu"/>
                  <a:sym typeface="Ubuntu"/>
                </a:rPr>
                <a:t>МУЗИКА ДЛЯ </a:t>
              </a:r>
              <a:endParaRPr dirty="0"/>
            </a:p>
            <a:p>
              <a:pPr marL="0" marR="0" lvl="0" indent="0" algn="l" rtl="0">
                <a:lnSpc>
                  <a:spcPct val="100000"/>
                </a:lnSpc>
                <a:spcBef>
                  <a:spcPts val="0"/>
                </a:spcBef>
                <a:spcAft>
                  <a:spcPts val="0"/>
                </a:spcAft>
                <a:buNone/>
              </a:pPr>
              <a:r>
                <a:rPr lang="en-US" sz="6399" b="1" i="0" u="none" strike="noStrike" cap="none" dirty="0">
                  <a:solidFill>
                    <a:srgbClr val="002060"/>
                  </a:solidFill>
                  <a:latin typeface="Ubuntu"/>
                  <a:ea typeface="Ubuntu"/>
                  <a:cs typeface="Ubuntu"/>
                  <a:sym typeface="Ubuntu"/>
                </a:rPr>
                <a:t>МОЛОДІ</a:t>
              </a:r>
              <a:endParaRPr dirty="0"/>
            </a:p>
          </p:txBody>
        </p:sp>
      </p:grpSp>
      <p:sp>
        <p:nvSpPr>
          <p:cNvPr id="95" name="Google Shape;95;p1"/>
          <p:cNvSpPr/>
          <p:nvPr/>
        </p:nvSpPr>
        <p:spPr>
          <a:xfrm>
            <a:off x="4962329" y="182380"/>
            <a:ext cx="2444058" cy="2184576"/>
          </a:xfrm>
          <a:custGeom>
            <a:avLst/>
            <a:gdLst/>
            <a:ahLst/>
            <a:cxnLst/>
            <a:rect l="l" t="t" r="r" b="b"/>
            <a:pathLst>
              <a:path w="2444058" h="2184576" extrusionOk="0">
                <a:moveTo>
                  <a:pt x="0" y="0"/>
                </a:moveTo>
                <a:lnTo>
                  <a:pt x="2444058" y="0"/>
                </a:lnTo>
                <a:lnTo>
                  <a:pt x="2444058" y="2184575"/>
                </a:lnTo>
                <a:lnTo>
                  <a:pt x="0" y="2184575"/>
                </a:lnTo>
                <a:lnTo>
                  <a:pt x="0" y="0"/>
                </a:lnTo>
                <a:close/>
              </a:path>
            </a:pathLst>
          </a:custGeom>
          <a:blipFill rotWithShape="1">
            <a:blip r:embed="rId4">
              <a:alphaModFix/>
            </a:blip>
            <a:stretch>
              <a:fillRect r="-4911"/>
            </a:stretch>
          </a:blipFill>
          <a:ln>
            <a:noFill/>
          </a:ln>
        </p:spPr>
      </p:sp>
      <p:sp>
        <p:nvSpPr>
          <p:cNvPr id="96" name="Google Shape;96;p1"/>
          <p:cNvSpPr/>
          <p:nvPr/>
        </p:nvSpPr>
        <p:spPr>
          <a:xfrm>
            <a:off x="306329" y="9892579"/>
            <a:ext cx="2177814" cy="453914"/>
          </a:xfrm>
          <a:custGeom>
            <a:avLst/>
            <a:gdLst/>
            <a:ahLst/>
            <a:cxnLst/>
            <a:rect l="l" t="t" r="r" b="b"/>
            <a:pathLst>
              <a:path w="2177814" h="453914" extrusionOk="0">
                <a:moveTo>
                  <a:pt x="0" y="0"/>
                </a:moveTo>
                <a:lnTo>
                  <a:pt x="2177813" y="0"/>
                </a:lnTo>
                <a:lnTo>
                  <a:pt x="2177813" y="453915"/>
                </a:lnTo>
                <a:lnTo>
                  <a:pt x="0" y="453915"/>
                </a:lnTo>
                <a:lnTo>
                  <a:pt x="0" y="0"/>
                </a:lnTo>
                <a:close/>
              </a:path>
            </a:pathLst>
          </a:custGeom>
          <a:blipFill rotWithShape="1">
            <a:blip r:embed="rId5">
              <a:alphaModFix/>
            </a:blip>
            <a:stretch>
              <a:fillRect t="-3211" b="-3210"/>
            </a:stretch>
          </a:blipFill>
          <a:ln>
            <a:noFill/>
          </a:ln>
        </p:spPr>
      </p:sp>
      <p:sp>
        <p:nvSpPr>
          <p:cNvPr id="97" name="Google Shape;97;p1"/>
          <p:cNvSpPr txBox="1"/>
          <p:nvPr/>
        </p:nvSpPr>
        <p:spPr>
          <a:xfrm>
            <a:off x="5159460" y="10094949"/>
            <a:ext cx="1921438" cy="251545"/>
          </a:xfrm>
          <a:prstGeom prst="rect">
            <a:avLst/>
          </a:prstGeom>
          <a:noFill/>
          <a:ln>
            <a:noFill/>
          </a:ln>
        </p:spPr>
        <p:txBody>
          <a:bodyPr spcFirstLastPara="1" wrap="square" lIns="0" tIns="0" rIns="0" bIns="0" anchor="t" anchorCtr="0">
            <a:spAutoFit/>
          </a:bodyPr>
          <a:lstStyle/>
          <a:p>
            <a:pPr marL="0" marR="0" lvl="0" indent="0" algn="ctr" rtl="0">
              <a:lnSpc>
                <a:spcPct val="120024"/>
              </a:lnSpc>
              <a:spcBef>
                <a:spcPts val="0"/>
              </a:spcBef>
              <a:spcAft>
                <a:spcPts val="0"/>
              </a:spcAft>
              <a:buNone/>
            </a:pPr>
            <a:r>
              <a:rPr lang="en-US" sz="1633" b="1" i="0" u="none" strike="noStrike" cap="none">
                <a:solidFill>
                  <a:srgbClr val="FFFFFF"/>
                </a:solidFill>
                <a:latin typeface="Ubuntu"/>
                <a:ea typeface="Ubuntu"/>
                <a:cs typeface="Ubuntu"/>
                <a:sym typeface="Ubuntu"/>
              </a:rPr>
              <a:t>mypeaceproject.eu</a:t>
            </a:r>
            <a:endParaRPr/>
          </a:p>
        </p:txBody>
      </p:sp>
      <p:sp>
        <p:nvSpPr>
          <p:cNvPr id="98" name="Google Shape;98;p1"/>
          <p:cNvSpPr/>
          <p:nvPr/>
        </p:nvSpPr>
        <p:spPr>
          <a:xfrm>
            <a:off x="4916764" y="10143403"/>
            <a:ext cx="164160" cy="164160"/>
          </a:xfrm>
          <a:custGeom>
            <a:avLst/>
            <a:gdLst/>
            <a:ahLst/>
            <a:cxnLst/>
            <a:rect l="l" t="t" r="r" b="b"/>
            <a:pathLst>
              <a:path w="164160" h="164160" extrusionOk="0">
                <a:moveTo>
                  <a:pt x="0" y="0"/>
                </a:moveTo>
                <a:lnTo>
                  <a:pt x="164160" y="0"/>
                </a:lnTo>
                <a:lnTo>
                  <a:pt x="164160" y="164161"/>
                </a:lnTo>
                <a:lnTo>
                  <a:pt x="0" y="164161"/>
                </a:lnTo>
                <a:lnTo>
                  <a:pt x="0" y="0"/>
                </a:lnTo>
                <a:close/>
              </a:path>
            </a:pathLst>
          </a:custGeom>
          <a:blipFill rotWithShape="1">
            <a:blip r:embed="rId6">
              <a:alphaModFix/>
            </a:blip>
            <a:stretch>
              <a:fillRect/>
            </a:stretch>
          </a:blipFill>
          <a:ln>
            <a:noFill/>
          </a:ln>
        </p:spPr>
      </p:sp>
      <p:sp>
        <p:nvSpPr>
          <p:cNvPr id="99" name="Google Shape;99;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B3563"/>
        </a:solidFill>
        <a:effectLst/>
      </p:bgPr>
    </p:bg>
    <p:spTree>
      <p:nvGrpSpPr>
        <p:cNvPr id="1" name="Shape 400"/>
        <p:cNvGrpSpPr/>
        <p:nvPr/>
      </p:nvGrpSpPr>
      <p:grpSpPr>
        <a:xfrm>
          <a:off x="0" y="0"/>
          <a:ext cx="0" cy="0"/>
          <a:chOff x="0" y="0"/>
          <a:chExt cx="0" cy="0"/>
        </a:xfrm>
      </p:grpSpPr>
      <p:grpSp>
        <p:nvGrpSpPr>
          <p:cNvPr id="401" name="Google Shape;401;p10"/>
          <p:cNvGrpSpPr/>
          <p:nvPr/>
        </p:nvGrpSpPr>
        <p:grpSpPr>
          <a:xfrm>
            <a:off x="7395738" y="7697079"/>
            <a:ext cx="118846" cy="2846949"/>
            <a:chOff x="0" y="1"/>
            <a:chExt cx="158463" cy="3795931"/>
          </a:xfrm>
        </p:grpSpPr>
        <p:sp>
          <p:nvSpPr>
            <p:cNvPr id="402" name="Google Shape;402;p10"/>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403" name="Google Shape;403;p10"/>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FFFFFF"/>
                  </a:solidFill>
                  <a:latin typeface="Ubuntu"/>
                  <a:ea typeface="Ubuntu"/>
                  <a:cs typeface="Ubuntu"/>
                  <a:sym typeface="Ubuntu"/>
                </a:rPr>
                <a:t>Посібник з кращих практик «Мій мир» </a:t>
              </a:r>
              <a:endParaRPr/>
            </a:p>
          </p:txBody>
        </p:sp>
      </p:grpSp>
      <p:sp>
        <p:nvSpPr>
          <p:cNvPr id="404" name="Google Shape;404;p10"/>
          <p:cNvSpPr/>
          <p:nvPr/>
        </p:nvSpPr>
        <p:spPr>
          <a:xfrm>
            <a:off x="216000" y="2536499"/>
            <a:ext cx="7128000" cy="8007530"/>
          </a:xfrm>
          <a:custGeom>
            <a:avLst/>
            <a:gdLst/>
            <a:ahLst/>
            <a:cxnLst/>
            <a:rect l="l" t="t" r="r" b="b"/>
            <a:pathLst>
              <a:path w="7128000" h="8007530" extrusionOk="0">
                <a:moveTo>
                  <a:pt x="0" y="0"/>
                </a:moveTo>
                <a:lnTo>
                  <a:pt x="7128000" y="0"/>
                </a:lnTo>
                <a:lnTo>
                  <a:pt x="7128000" y="8007529"/>
                </a:lnTo>
                <a:lnTo>
                  <a:pt x="0" y="8007529"/>
                </a:lnTo>
                <a:lnTo>
                  <a:pt x="0" y="0"/>
                </a:lnTo>
                <a:close/>
              </a:path>
            </a:pathLst>
          </a:custGeom>
          <a:blipFill rotWithShape="1">
            <a:blip r:embed="rId4">
              <a:alphaModFix/>
            </a:blip>
            <a:stretch>
              <a:fillRect l="-34251" r="-34251"/>
            </a:stretch>
          </a:blipFill>
          <a:ln>
            <a:noFill/>
          </a:ln>
        </p:spPr>
      </p:sp>
      <p:sp>
        <p:nvSpPr>
          <p:cNvPr id="405" name="Google Shape;405;p10"/>
          <p:cNvSpPr txBox="1"/>
          <p:nvPr/>
        </p:nvSpPr>
        <p:spPr>
          <a:xfrm>
            <a:off x="216000" y="320976"/>
            <a:ext cx="7128000" cy="2393347"/>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4800" b="1" i="0" u="none" strike="noStrike" cap="none" dirty="0">
                <a:solidFill>
                  <a:srgbClr val="FFFFFF"/>
                </a:solidFill>
                <a:latin typeface="Ubuntu"/>
                <a:ea typeface="Ubuntu"/>
                <a:cs typeface="Ubuntu"/>
                <a:sym typeface="Ubuntu"/>
              </a:rPr>
              <a:t>2 - ПРИКЛАДИ КРАЩИХ ПРАКТИК </a:t>
            </a:r>
            <a:r>
              <a:rPr lang="uk-UA" sz="4800" b="1" i="0" u="none" strike="noStrike" cap="none" dirty="0">
                <a:solidFill>
                  <a:srgbClr val="FFFFFF"/>
                </a:solidFill>
                <a:latin typeface="Ubuntu"/>
                <a:ea typeface="Ubuntu"/>
                <a:cs typeface="Ubuntu"/>
                <a:sym typeface="Ubuntu"/>
              </a:rPr>
              <a:t>І</a:t>
            </a:r>
            <a:r>
              <a:rPr lang="en-US" sz="4800" b="1" i="0" u="none" strike="noStrike" cap="none" dirty="0" err="1">
                <a:solidFill>
                  <a:srgbClr val="FFFFFF"/>
                </a:solidFill>
                <a:latin typeface="Ubuntu"/>
                <a:ea typeface="Ubuntu"/>
                <a:cs typeface="Ubuntu"/>
                <a:sym typeface="Ubuntu"/>
              </a:rPr>
              <a:t>З</a:t>
            </a:r>
            <a:r>
              <a:rPr lang="en-US" sz="4800" b="1" i="0" u="none" strike="noStrike" cap="none" dirty="0">
                <a:solidFill>
                  <a:srgbClr val="FFFFFF"/>
                </a:solidFill>
                <a:latin typeface="Ubuntu"/>
                <a:ea typeface="Ubuntu"/>
                <a:cs typeface="Ubuntu"/>
                <a:sym typeface="Ubuntu"/>
              </a:rPr>
              <a:t> НІМЕЧЧИНИ</a:t>
            </a:r>
            <a:endParaRPr dirty="0"/>
          </a:p>
        </p:txBody>
      </p:sp>
      <p:grpSp>
        <p:nvGrpSpPr>
          <p:cNvPr id="406" name="Google Shape;406;p10"/>
          <p:cNvGrpSpPr/>
          <p:nvPr/>
        </p:nvGrpSpPr>
        <p:grpSpPr>
          <a:xfrm>
            <a:off x="7548138" y="7849479"/>
            <a:ext cx="118846" cy="2846949"/>
            <a:chOff x="0" y="1"/>
            <a:chExt cx="158463" cy="3795931"/>
          </a:xfrm>
        </p:grpSpPr>
        <p:sp>
          <p:nvSpPr>
            <p:cNvPr id="407" name="Google Shape;407;p10"/>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408" name="Google Shape;408;p10"/>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002060"/>
                  </a:solidFill>
                  <a:latin typeface="Ubuntu"/>
                  <a:ea typeface="Ubuntu"/>
                  <a:cs typeface="Ubuntu"/>
                  <a:sym typeface="Ubuntu"/>
                </a:rPr>
                <a:t>Музика для молоді: дорожня карта підходу до побудови миру </a:t>
              </a:r>
              <a:endParaRPr/>
            </a:p>
          </p:txBody>
        </p:sp>
      </p:grpSp>
      <p:sp>
        <p:nvSpPr>
          <p:cNvPr id="409" name="Google Shape;409;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grpSp>
        <p:nvGrpSpPr>
          <p:cNvPr id="414" name="Google Shape;414;p11"/>
          <p:cNvGrpSpPr/>
          <p:nvPr/>
        </p:nvGrpSpPr>
        <p:grpSpPr>
          <a:xfrm>
            <a:off x="7395738" y="7697079"/>
            <a:ext cx="118846" cy="2846949"/>
            <a:chOff x="0" y="1"/>
            <a:chExt cx="158463" cy="3795931"/>
          </a:xfrm>
        </p:grpSpPr>
        <p:sp>
          <p:nvSpPr>
            <p:cNvPr id="415" name="Google Shape;415;p11"/>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416" name="Google Shape;416;p11"/>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1B3563"/>
                  </a:solidFill>
                  <a:latin typeface="Ubuntu"/>
                  <a:ea typeface="Ubuntu"/>
                  <a:cs typeface="Ubuntu"/>
                  <a:sym typeface="Ubuntu"/>
                </a:rPr>
                <a:t>Посібник з кращих практик «Мій мир» </a:t>
              </a:r>
              <a:endParaRPr/>
            </a:p>
          </p:txBody>
        </p:sp>
      </p:grpSp>
      <p:grpSp>
        <p:nvGrpSpPr>
          <p:cNvPr id="417" name="Google Shape;417;p11"/>
          <p:cNvGrpSpPr/>
          <p:nvPr/>
        </p:nvGrpSpPr>
        <p:grpSpPr>
          <a:xfrm>
            <a:off x="7548138" y="7849479"/>
            <a:ext cx="118846" cy="2846949"/>
            <a:chOff x="0" y="1"/>
            <a:chExt cx="158463" cy="3795931"/>
          </a:xfrm>
        </p:grpSpPr>
        <p:sp>
          <p:nvSpPr>
            <p:cNvPr id="418" name="Google Shape;418;p11"/>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419" name="Google Shape;419;p11"/>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002060"/>
                  </a:solidFill>
                  <a:latin typeface="Ubuntu"/>
                  <a:ea typeface="Ubuntu"/>
                  <a:cs typeface="Ubuntu"/>
                  <a:sym typeface="Ubuntu"/>
                </a:rPr>
                <a:t>Музика для молоді: дорожня карта підходу до побудови миру </a:t>
              </a:r>
              <a:endParaRPr/>
            </a:p>
          </p:txBody>
        </p:sp>
      </p:grpSp>
      <p:grpSp>
        <p:nvGrpSpPr>
          <p:cNvPr id="420" name="Google Shape;420;p11"/>
          <p:cNvGrpSpPr/>
          <p:nvPr/>
        </p:nvGrpSpPr>
        <p:grpSpPr>
          <a:xfrm>
            <a:off x="273313" y="3567482"/>
            <a:ext cx="2000861" cy="431008"/>
            <a:chOff x="0" y="0"/>
            <a:chExt cx="2667814" cy="574678"/>
          </a:xfrm>
        </p:grpSpPr>
        <p:grpSp>
          <p:nvGrpSpPr>
            <p:cNvPr id="421" name="Google Shape;421;p11"/>
            <p:cNvGrpSpPr/>
            <p:nvPr/>
          </p:nvGrpSpPr>
          <p:grpSpPr>
            <a:xfrm>
              <a:off x="0" y="0"/>
              <a:ext cx="2667814" cy="574678"/>
              <a:chOff x="0" y="0"/>
              <a:chExt cx="648677" cy="139732"/>
            </a:xfrm>
          </p:grpSpPr>
          <p:sp>
            <p:nvSpPr>
              <p:cNvPr id="422" name="Google Shape;422;p11"/>
              <p:cNvSpPr/>
              <p:nvPr/>
            </p:nvSpPr>
            <p:spPr>
              <a:xfrm>
                <a:off x="0" y="0"/>
                <a:ext cx="648677" cy="139732"/>
              </a:xfrm>
              <a:custGeom>
                <a:avLst/>
                <a:gdLst/>
                <a:ahLst/>
                <a:cxnLst/>
                <a:rect l="l" t="t" r="r" b="b"/>
                <a:pathLst>
                  <a:path w="648677" h="139732" extrusionOk="0">
                    <a:moveTo>
                      <a:pt x="0" y="0"/>
                    </a:moveTo>
                    <a:lnTo>
                      <a:pt x="648677" y="0"/>
                    </a:lnTo>
                    <a:lnTo>
                      <a:pt x="648677"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423" name="Google Shape;423;p11"/>
              <p:cNvSpPr txBox="1"/>
              <p:nvPr/>
            </p:nvSpPr>
            <p:spPr>
              <a:xfrm>
                <a:off x="0" y="0"/>
                <a:ext cx="648677"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24" name="Google Shape;424;p11"/>
            <p:cNvSpPr txBox="1"/>
            <p:nvPr/>
          </p:nvSpPr>
          <p:spPr>
            <a:xfrm>
              <a:off x="74769" y="125033"/>
              <a:ext cx="2518276" cy="324612"/>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sz="1599" b="1" i="0" u="none" strike="noStrike" cap="none">
                  <a:solidFill>
                    <a:srgbClr val="FFFFFF"/>
                  </a:solidFill>
                  <a:latin typeface="Ubuntu"/>
                  <a:ea typeface="Ubuntu"/>
                  <a:cs typeface="Ubuntu"/>
                  <a:sym typeface="Ubuntu"/>
                </a:rPr>
                <a:t>ОПИС</a:t>
              </a:r>
              <a:endParaRPr/>
            </a:p>
          </p:txBody>
        </p:sp>
      </p:grpSp>
      <p:grpSp>
        <p:nvGrpSpPr>
          <p:cNvPr id="425" name="Google Shape;425;p11"/>
          <p:cNvGrpSpPr/>
          <p:nvPr/>
        </p:nvGrpSpPr>
        <p:grpSpPr>
          <a:xfrm>
            <a:off x="204385" y="5679516"/>
            <a:ext cx="3005953" cy="431008"/>
            <a:chOff x="-91904" y="0"/>
            <a:chExt cx="4007937" cy="574678"/>
          </a:xfrm>
        </p:grpSpPr>
        <p:grpSp>
          <p:nvGrpSpPr>
            <p:cNvPr id="426" name="Google Shape;426;p11"/>
            <p:cNvGrpSpPr/>
            <p:nvPr/>
          </p:nvGrpSpPr>
          <p:grpSpPr>
            <a:xfrm>
              <a:off x="0" y="0"/>
              <a:ext cx="3824130" cy="574678"/>
              <a:chOff x="0" y="0"/>
              <a:chExt cx="929834" cy="139732"/>
            </a:xfrm>
          </p:grpSpPr>
          <p:sp>
            <p:nvSpPr>
              <p:cNvPr id="427" name="Google Shape;427;p11"/>
              <p:cNvSpPr/>
              <p:nvPr/>
            </p:nvSpPr>
            <p:spPr>
              <a:xfrm>
                <a:off x="0" y="0"/>
                <a:ext cx="929834" cy="139732"/>
              </a:xfrm>
              <a:custGeom>
                <a:avLst/>
                <a:gdLst/>
                <a:ahLst/>
                <a:cxnLst/>
                <a:rect l="l" t="t" r="r" b="b"/>
                <a:pathLst>
                  <a:path w="929834" h="139732" extrusionOk="0">
                    <a:moveTo>
                      <a:pt x="0" y="0"/>
                    </a:moveTo>
                    <a:lnTo>
                      <a:pt x="929834" y="0"/>
                    </a:lnTo>
                    <a:lnTo>
                      <a:pt x="929834"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428" name="Google Shape;428;p11"/>
              <p:cNvSpPr txBox="1"/>
              <p:nvPr/>
            </p:nvSpPr>
            <p:spPr>
              <a:xfrm>
                <a:off x="0" y="0"/>
                <a:ext cx="929834"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29" name="Google Shape;429;p11"/>
            <p:cNvSpPr txBox="1"/>
            <p:nvPr/>
          </p:nvSpPr>
          <p:spPr>
            <a:xfrm>
              <a:off x="-91904" y="132211"/>
              <a:ext cx="4007937" cy="310256"/>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b="1" i="0" u="none" strike="noStrike" cap="none" dirty="0">
                  <a:solidFill>
                    <a:srgbClr val="FFFFFF"/>
                  </a:solidFill>
                  <a:latin typeface="Ubuntu"/>
                  <a:ea typeface="Ubuntu"/>
                  <a:cs typeface="Ubuntu"/>
                  <a:sym typeface="Ubuntu"/>
                </a:rPr>
                <a:t>ЗАСТОСОВАНА МЕТОДОЛОГІЯ</a:t>
              </a:r>
              <a:endParaRPr dirty="0"/>
            </a:p>
          </p:txBody>
        </p:sp>
      </p:grpSp>
      <p:grpSp>
        <p:nvGrpSpPr>
          <p:cNvPr id="430" name="Google Shape;430;p11"/>
          <p:cNvGrpSpPr/>
          <p:nvPr/>
        </p:nvGrpSpPr>
        <p:grpSpPr>
          <a:xfrm>
            <a:off x="273313" y="7143849"/>
            <a:ext cx="2868098" cy="431008"/>
            <a:chOff x="0" y="0"/>
            <a:chExt cx="3824130" cy="574678"/>
          </a:xfrm>
        </p:grpSpPr>
        <p:grpSp>
          <p:nvGrpSpPr>
            <p:cNvPr id="431" name="Google Shape;431;p11"/>
            <p:cNvGrpSpPr/>
            <p:nvPr/>
          </p:nvGrpSpPr>
          <p:grpSpPr>
            <a:xfrm>
              <a:off x="0" y="0"/>
              <a:ext cx="3824130" cy="574678"/>
              <a:chOff x="0" y="0"/>
              <a:chExt cx="929834" cy="139732"/>
            </a:xfrm>
          </p:grpSpPr>
          <p:sp>
            <p:nvSpPr>
              <p:cNvPr id="432" name="Google Shape;432;p11"/>
              <p:cNvSpPr/>
              <p:nvPr/>
            </p:nvSpPr>
            <p:spPr>
              <a:xfrm>
                <a:off x="0" y="0"/>
                <a:ext cx="929834" cy="139732"/>
              </a:xfrm>
              <a:custGeom>
                <a:avLst/>
                <a:gdLst/>
                <a:ahLst/>
                <a:cxnLst/>
                <a:rect l="l" t="t" r="r" b="b"/>
                <a:pathLst>
                  <a:path w="929834" h="139732" extrusionOk="0">
                    <a:moveTo>
                      <a:pt x="0" y="0"/>
                    </a:moveTo>
                    <a:lnTo>
                      <a:pt x="929834" y="0"/>
                    </a:lnTo>
                    <a:lnTo>
                      <a:pt x="929834"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433" name="Google Shape;433;p11"/>
              <p:cNvSpPr txBox="1"/>
              <p:nvPr/>
            </p:nvSpPr>
            <p:spPr>
              <a:xfrm>
                <a:off x="0" y="0"/>
                <a:ext cx="929834"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34" name="Google Shape;434;p11"/>
            <p:cNvSpPr txBox="1"/>
            <p:nvPr/>
          </p:nvSpPr>
          <p:spPr>
            <a:xfrm>
              <a:off x="107177" y="125033"/>
              <a:ext cx="3609777" cy="324612"/>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sz="1599" b="1" i="0" u="none" strike="noStrike" cap="none">
                  <a:solidFill>
                    <a:srgbClr val="FFFFFF"/>
                  </a:solidFill>
                  <a:latin typeface="Ubuntu"/>
                  <a:ea typeface="Ubuntu"/>
                  <a:cs typeface="Ubuntu"/>
                  <a:sym typeface="Ubuntu"/>
                </a:rPr>
                <a:t>ОСНОВНІ РЕЗУЛЬТАТИ</a:t>
              </a:r>
              <a:endParaRPr/>
            </a:p>
          </p:txBody>
        </p:sp>
      </p:grpSp>
      <p:sp>
        <p:nvSpPr>
          <p:cNvPr id="435" name="Google Shape;435;p11"/>
          <p:cNvSpPr/>
          <p:nvPr/>
        </p:nvSpPr>
        <p:spPr>
          <a:xfrm>
            <a:off x="5617138" y="575787"/>
            <a:ext cx="1642216" cy="1642216"/>
          </a:xfrm>
          <a:custGeom>
            <a:avLst/>
            <a:gdLst/>
            <a:ahLst/>
            <a:cxnLst/>
            <a:rect l="l" t="t" r="r" b="b"/>
            <a:pathLst>
              <a:path w="812800" h="812800" extrusionOk="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blipFill rotWithShape="1">
            <a:blip r:embed="rId4">
              <a:alphaModFix/>
            </a:blip>
            <a:stretch>
              <a:fillRect l="-47542" t="-24644" r="-7403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1"/>
          <p:cNvSpPr txBox="1"/>
          <p:nvPr/>
        </p:nvSpPr>
        <p:spPr>
          <a:xfrm>
            <a:off x="273313" y="4331272"/>
            <a:ext cx="6986042" cy="818388"/>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dirty="0">
                <a:solidFill>
                  <a:srgbClr val="1B3563"/>
                </a:solidFill>
                <a:latin typeface="Ubuntu"/>
                <a:ea typeface="Ubuntu"/>
                <a:cs typeface="Ubuntu"/>
                <a:sym typeface="Ubuntu"/>
              </a:rPr>
              <a:t>30-хвилинний </a:t>
            </a:r>
            <a:r>
              <a:rPr lang="en-US" sz="1200" b="0" i="0" u="none" strike="noStrike" cap="none" dirty="0" err="1">
                <a:solidFill>
                  <a:srgbClr val="1B3563"/>
                </a:solidFill>
                <a:latin typeface="Ubuntu"/>
                <a:ea typeface="Ubuntu"/>
                <a:cs typeface="Ubuntu"/>
                <a:sym typeface="Ubuntu"/>
              </a:rPr>
              <a:t>документальний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фільм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Маргарете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Мерінг-Фукс</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Стефана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Лаура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розповідає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чотирьох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молодих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мусульман</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Фрайбурзі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студента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школярку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студентку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театрального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факультету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репера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Сельма</a:t>
            </a:r>
            <a:r>
              <a:rPr lang="en-US" sz="1200" b="0" i="0" u="none" strike="noStrike" cap="none" dirty="0">
                <a:solidFill>
                  <a:srgbClr val="1B3563"/>
                </a:solidFill>
                <a:latin typeface="Ubuntu"/>
                <a:ea typeface="Ubuntu"/>
                <a:cs typeface="Ubuntu"/>
                <a:sym typeface="Ubuntu"/>
              </a:rPr>
              <a:t> – </a:t>
            </a:r>
            <a:r>
              <a:rPr lang="en-US" sz="1200" b="0" i="0" u="none" strike="noStrike" cap="none" dirty="0" err="1">
                <a:solidFill>
                  <a:srgbClr val="1B3563"/>
                </a:solidFill>
                <a:latin typeface="Ubuntu"/>
                <a:ea typeface="Ubuntu"/>
                <a:cs typeface="Ubuntu"/>
                <a:sym typeface="Ubuntu"/>
              </a:rPr>
              <a:t>алевітка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Мерієм</a:t>
            </a:r>
            <a:r>
              <a:rPr lang="en-US" sz="1200" b="0" i="0" u="none" strike="noStrike" cap="none" dirty="0">
                <a:solidFill>
                  <a:srgbClr val="1B3563"/>
                </a:solidFill>
                <a:latin typeface="Ubuntu"/>
                <a:ea typeface="Ubuntu"/>
                <a:cs typeface="Ubuntu"/>
                <a:sym typeface="Ubuntu"/>
              </a:rPr>
              <a:t> – </a:t>
            </a:r>
            <a:r>
              <a:rPr lang="en-US" sz="1200" b="0" i="0" u="none" strike="noStrike" cap="none" dirty="0" err="1">
                <a:solidFill>
                  <a:srgbClr val="1B3563"/>
                </a:solidFill>
                <a:latin typeface="Ubuntu"/>
                <a:ea typeface="Ubuntu"/>
                <a:cs typeface="Ubuntu"/>
                <a:sym typeface="Ubuntu"/>
              </a:rPr>
              <a:t>мусульманка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яка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носить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хіджаб</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Хамзе</a:t>
            </a:r>
            <a:r>
              <a:rPr lang="en-US" sz="1200" b="0" i="0" u="none" strike="noStrike" cap="none" dirty="0">
                <a:solidFill>
                  <a:srgbClr val="1B3563"/>
                </a:solidFill>
                <a:latin typeface="Ubuntu"/>
                <a:ea typeface="Ubuntu"/>
                <a:cs typeface="Ubuntu"/>
                <a:sym typeface="Ubuntu"/>
              </a:rPr>
              <a:t> – </a:t>
            </a:r>
            <a:r>
              <a:rPr lang="en-US" sz="1200" b="0" i="0" u="none" strike="noStrike" cap="none" dirty="0" err="1">
                <a:solidFill>
                  <a:srgbClr val="1B3563"/>
                </a:solidFill>
                <a:latin typeface="Ubuntu"/>
                <a:ea typeface="Ubuntu"/>
                <a:cs typeface="Ubuntu"/>
                <a:sym typeface="Ubuntu"/>
              </a:rPr>
              <a:t>молодий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ром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Косово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Малік</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народився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Афганістані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має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фізичну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інвалідність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Хоча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всі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четверо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мусульманами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їхні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висловлювання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погляди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надзвичайно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різняться</a:t>
            </a:r>
            <a:r>
              <a:rPr lang="en-US" sz="1200" b="0" i="0" u="none" strike="noStrike" cap="none" dirty="0">
                <a:solidFill>
                  <a:srgbClr val="1B3563"/>
                </a:solidFill>
                <a:latin typeface="Ubuntu"/>
                <a:ea typeface="Ubuntu"/>
                <a:cs typeface="Ubuntu"/>
                <a:sym typeface="Ubuntu"/>
              </a:rPr>
              <a:t>. </a:t>
            </a:r>
            <a:endParaRPr dirty="0"/>
          </a:p>
        </p:txBody>
      </p:sp>
      <p:sp>
        <p:nvSpPr>
          <p:cNvPr id="437" name="Google Shape;437;p11"/>
          <p:cNvSpPr txBox="1"/>
          <p:nvPr/>
        </p:nvSpPr>
        <p:spPr>
          <a:xfrm>
            <a:off x="273313" y="6546605"/>
            <a:ext cx="6986042" cy="170688"/>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Концепція поєднання кіномистецтва та теми міграції. </a:t>
            </a:r>
            <a:endParaRPr/>
          </a:p>
        </p:txBody>
      </p:sp>
      <p:sp>
        <p:nvSpPr>
          <p:cNvPr id="438" name="Google Shape;438;p11"/>
          <p:cNvSpPr txBox="1"/>
          <p:nvPr/>
        </p:nvSpPr>
        <p:spPr>
          <a:xfrm>
            <a:off x="273313" y="8010939"/>
            <a:ext cx="6986042" cy="598241"/>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dirty="0" err="1">
                <a:solidFill>
                  <a:srgbClr val="1B3563"/>
                </a:solidFill>
                <a:latin typeface="Ubuntu"/>
                <a:ea typeface="Ubuntu"/>
                <a:cs typeface="Ubuntu"/>
                <a:sym typeface="Ubuntu"/>
              </a:rPr>
              <a:t>Фільм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також</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оживає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завдяки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музиці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яку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виконує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один</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головних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акторів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Малік</a:t>
            </a:r>
            <a:r>
              <a:rPr lang="en-US" sz="1200" b="0" i="0" u="none" strike="noStrike" cap="none" dirty="0">
                <a:solidFill>
                  <a:srgbClr val="1B3563"/>
                </a:solidFill>
                <a:latin typeface="Ubuntu"/>
                <a:ea typeface="Ubuntu"/>
                <a:cs typeface="Ubuntu"/>
                <a:sym typeface="Ubuntu"/>
              </a:rPr>
              <a:t> </a:t>
            </a:r>
            <a:r>
              <a:rPr lang="uk-UA" sz="1200" b="0" i="0" u="none" strike="noStrike" cap="none" dirty="0">
                <a:solidFill>
                  <a:srgbClr val="1B3563"/>
                </a:solidFill>
                <a:latin typeface="Ubuntu"/>
                <a:ea typeface="Ubuntu"/>
                <a:cs typeface="Ubuntu"/>
                <a:sym typeface="Ubuntu"/>
              </a:rPr>
              <a:t>читає реп</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під</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арабські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мелодії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ритми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Настануть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кращі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часи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якщо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Аллах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дозволить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Світ</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повністю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божеволіє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але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спокійний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Довіряю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своєму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внутрішньому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своїм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здібностям</a:t>
            </a:r>
            <a:r>
              <a:rPr lang="en-US" sz="1200" b="0" i="0" u="none" strike="noStrike" cap="none" dirty="0">
                <a:solidFill>
                  <a:srgbClr val="1B3563"/>
                </a:solidFill>
                <a:latin typeface="Ubuntu"/>
                <a:ea typeface="Ubuntu"/>
                <a:cs typeface="Ubuntu"/>
                <a:sym typeface="Ubuntu"/>
              </a:rPr>
              <a:t>...».</a:t>
            </a:r>
            <a:endParaRPr dirty="0"/>
          </a:p>
        </p:txBody>
      </p:sp>
      <p:sp>
        <p:nvSpPr>
          <p:cNvPr id="439" name="Google Shape;439;p11"/>
          <p:cNvSpPr txBox="1"/>
          <p:nvPr/>
        </p:nvSpPr>
        <p:spPr>
          <a:xfrm>
            <a:off x="273313" y="1579916"/>
            <a:ext cx="4515902" cy="332613"/>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Виконавець/промоутер: </a:t>
            </a:r>
            <a:r>
              <a:rPr lang="en-US" sz="1199" b="1" i="0" u="none" strike="noStrike" cap="none">
                <a:solidFill>
                  <a:srgbClr val="9E5A9E"/>
                </a:solidFill>
                <a:latin typeface="Ubuntu"/>
                <a:ea typeface="Ubuntu"/>
                <a:cs typeface="Ubuntu"/>
                <a:sym typeface="Ubuntu"/>
              </a:rPr>
              <a:t>Маргарете Меринг-Фукс та місто Фрайбург-ім-Брайсгау </a:t>
            </a:r>
            <a:endParaRPr/>
          </a:p>
        </p:txBody>
      </p:sp>
      <p:sp>
        <p:nvSpPr>
          <p:cNvPr id="440" name="Google Shape;440;p11"/>
          <p:cNvSpPr txBox="1"/>
          <p:nvPr/>
        </p:nvSpPr>
        <p:spPr>
          <a:xfrm>
            <a:off x="273313" y="2166829"/>
            <a:ext cx="4723521" cy="494538"/>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Веб-сайт: </a:t>
            </a:r>
            <a:r>
              <a:rPr lang="en-US" sz="1199" b="1" i="0" u="none" strike="noStrike" cap="none">
                <a:solidFill>
                  <a:srgbClr val="9E5A9E"/>
                </a:solidFill>
                <a:latin typeface="Ubuntu"/>
                <a:ea typeface="Ubuntu"/>
                <a:cs typeface="Ubuntu"/>
                <a:sym typeface="Ubuntu"/>
              </a:rPr>
              <a:t>https://www.vielfalt-mediathek.de/material/antimuslimischer-rassismus/zwischen-rap-und-ramadan-junge-muslime-in-freiburg-dvd_</a:t>
            </a:r>
            <a:endParaRPr/>
          </a:p>
        </p:txBody>
      </p:sp>
      <p:sp>
        <p:nvSpPr>
          <p:cNvPr id="441" name="Google Shape;441;p11"/>
          <p:cNvSpPr txBox="1"/>
          <p:nvPr/>
        </p:nvSpPr>
        <p:spPr>
          <a:xfrm>
            <a:off x="273313" y="2915666"/>
            <a:ext cx="4723521" cy="494538"/>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Цільова група: </a:t>
            </a:r>
            <a:r>
              <a:rPr lang="en-US" sz="1199" b="1" i="0" u="none" strike="noStrike" cap="none">
                <a:solidFill>
                  <a:srgbClr val="9E5A9E"/>
                </a:solidFill>
                <a:latin typeface="Ubuntu"/>
                <a:ea typeface="Ubuntu"/>
                <a:cs typeface="Ubuntu"/>
                <a:sym typeface="Ubuntu"/>
              </a:rPr>
              <a:t>молодь з різних культур і релігій, що має міграційний досвід </a:t>
            </a:r>
            <a:endParaRPr/>
          </a:p>
          <a:p>
            <a:pPr marL="0" marR="0" lvl="0" indent="0" algn="l" rtl="0">
              <a:lnSpc>
                <a:spcPct val="108006"/>
              </a:lnSpc>
              <a:spcBef>
                <a:spcPts val="0"/>
              </a:spcBef>
              <a:spcAft>
                <a:spcPts val="0"/>
              </a:spcAft>
              <a:buNone/>
            </a:pPr>
            <a:endParaRPr sz="1199" b="1" i="0" u="none" strike="noStrike" cap="none">
              <a:solidFill>
                <a:srgbClr val="9E5A9E"/>
              </a:solidFill>
              <a:latin typeface="Ubuntu"/>
              <a:ea typeface="Ubuntu"/>
              <a:cs typeface="Ubuntu"/>
              <a:sym typeface="Ubuntu"/>
            </a:endParaRPr>
          </a:p>
        </p:txBody>
      </p:sp>
      <p:grpSp>
        <p:nvGrpSpPr>
          <p:cNvPr id="442" name="Google Shape;442;p11"/>
          <p:cNvGrpSpPr/>
          <p:nvPr/>
        </p:nvGrpSpPr>
        <p:grpSpPr>
          <a:xfrm>
            <a:off x="273313" y="348891"/>
            <a:ext cx="3334624" cy="992221"/>
            <a:chOff x="0" y="0"/>
            <a:chExt cx="4446165" cy="1322962"/>
          </a:xfrm>
        </p:grpSpPr>
        <p:grpSp>
          <p:nvGrpSpPr>
            <p:cNvPr id="443" name="Google Shape;443;p11"/>
            <p:cNvGrpSpPr/>
            <p:nvPr/>
          </p:nvGrpSpPr>
          <p:grpSpPr>
            <a:xfrm>
              <a:off x="0" y="0"/>
              <a:ext cx="4446165" cy="1322962"/>
              <a:chOff x="0" y="0"/>
              <a:chExt cx="1081081" cy="321677"/>
            </a:xfrm>
          </p:grpSpPr>
          <p:sp>
            <p:nvSpPr>
              <p:cNvPr id="444" name="Google Shape;444;p11"/>
              <p:cNvSpPr/>
              <p:nvPr/>
            </p:nvSpPr>
            <p:spPr>
              <a:xfrm>
                <a:off x="0" y="0"/>
                <a:ext cx="1081081" cy="321677"/>
              </a:xfrm>
              <a:custGeom>
                <a:avLst/>
                <a:gdLst/>
                <a:ahLst/>
                <a:cxnLst/>
                <a:rect l="l" t="t" r="r" b="b"/>
                <a:pathLst>
                  <a:path w="1081081" h="321677" extrusionOk="0">
                    <a:moveTo>
                      <a:pt x="0" y="0"/>
                    </a:moveTo>
                    <a:lnTo>
                      <a:pt x="1081081" y="0"/>
                    </a:lnTo>
                    <a:lnTo>
                      <a:pt x="1081081" y="321677"/>
                    </a:lnTo>
                    <a:lnTo>
                      <a:pt x="0" y="321677"/>
                    </a:lnTo>
                    <a:close/>
                  </a:path>
                </a:pathLst>
              </a:custGeom>
              <a:gradFill>
                <a:gsLst>
                  <a:gs pos="0">
                    <a:srgbClr val="49C3CE"/>
                  </a:gs>
                  <a:gs pos="50980">
                    <a:srgbClr val="9854A1"/>
                  </a:gs>
                  <a:gs pos="100000">
                    <a:srgbClr val="F26F72"/>
                  </a:gs>
                </a:gsLst>
                <a:lin ang="12000000" scaled="0"/>
              </a:gradFill>
              <a:ln>
                <a:noFill/>
              </a:ln>
            </p:spPr>
          </p:sp>
          <p:sp>
            <p:nvSpPr>
              <p:cNvPr id="445" name="Google Shape;445;p11"/>
              <p:cNvSpPr txBox="1"/>
              <p:nvPr/>
            </p:nvSpPr>
            <p:spPr>
              <a:xfrm>
                <a:off x="0" y="0"/>
                <a:ext cx="1081081" cy="321677"/>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46" name="Google Shape;446;p11"/>
            <p:cNvSpPr txBox="1"/>
            <p:nvPr/>
          </p:nvSpPr>
          <p:spPr>
            <a:xfrm>
              <a:off x="124610" y="144083"/>
              <a:ext cx="4196945" cy="1053846"/>
            </a:xfrm>
            <a:prstGeom prst="rect">
              <a:avLst/>
            </a:prstGeom>
            <a:noFill/>
            <a:ln>
              <a:noFill/>
            </a:ln>
          </p:spPr>
          <p:txBody>
            <a:bodyPr spcFirstLastPara="1" wrap="square" lIns="0" tIns="0" rIns="0" bIns="0" anchor="t" anchorCtr="0">
              <a:spAutoFit/>
            </a:bodyPr>
            <a:lstStyle/>
            <a:p>
              <a:pPr marL="0" marR="0" lvl="0" indent="0" algn="l" rtl="0">
                <a:lnSpc>
                  <a:spcPct val="108002"/>
                </a:lnSpc>
                <a:spcBef>
                  <a:spcPts val="0"/>
                </a:spcBef>
                <a:spcAft>
                  <a:spcPts val="0"/>
                </a:spcAft>
                <a:buNone/>
              </a:pPr>
              <a:r>
                <a:rPr lang="en-US" sz="2799" b="1" i="0" u="none" strike="noStrike" cap="none">
                  <a:solidFill>
                    <a:srgbClr val="FFFFFF"/>
                  </a:solidFill>
                  <a:latin typeface="Ubuntu"/>
                  <a:ea typeface="Ubuntu"/>
                  <a:cs typeface="Ubuntu"/>
                  <a:sym typeface="Ubuntu"/>
                </a:rPr>
                <a:t>МІЖ РЕПОМ І РАМАДАНОМ </a:t>
              </a:r>
              <a:endParaRPr/>
            </a:p>
          </p:txBody>
        </p:sp>
      </p:grpSp>
      <p:sp>
        <p:nvSpPr>
          <p:cNvPr id="447" name="Google Shape;44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448" name="Google Shape;448;p11"/>
          <p:cNvSpPr txBox="1"/>
          <p:nvPr/>
        </p:nvSpPr>
        <p:spPr>
          <a:xfrm>
            <a:off x="5302250" y="10315575"/>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11</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grpSp>
        <p:nvGrpSpPr>
          <p:cNvPr id="453" name="Google Shape;453;p12"/>
          <p:cNvGrpSpPr/>
          <p:nvPr/>
        </p:nvGrpSpPr>
        <p:grpSpPr>
          <a:xfrm>
            <a:off x="7395738" y="7697079"/>
            <a:ext cx="118846" cy="2846949"/>
            <a:chOff x="0" y="1"/>
            <a:chExt cx="158463" cy="3795931"/>
          </a:xfrm>
        </p:grpSpPr>
        <p:sp>
          <p:nvSpPr>
            <p:cNvPr id="454" name="Google Shape;454;p12"/>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455" name="Google Shape;455;p12"/>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1B3563"/>
                  </a:solidFill>
                  <a:latin typeface="Ubuntu"/>
                  <a:ea typeface="Ubuntu"/>
                  <a:cs typeface="Ubuntu"/>
                  <a:sym typeface="Ubuntu"/>
                </a:rPr>
                <a:t>Посібник з кращих практик «Мій мир» </a:t>
              </a:r>
              <a:endParaRPr/>
            </a:p>
          </p:txBody>
        </p:sp>
      </p:grpSp>
      <p:grpSp>
        <p:nvGrpSpPr>
          <p:cNvPr id="456" name="Google Shape;456;p12"/>
          <p:cNvGrpSpPr/>
          <p:nvPr/>
        </p:nvGrpSpPr>
        <p:grpSpPr>
          <a:xfrm>
            <a:off x="7548138" y="7849479"/>
            <a:ext cx="118846" cy="2846949"/>
            <a:chOff x="0" y="1"/>
            <a:chExt cx="158463" cy="3795931"/>
          </a:xfrm>
        </p:grpSpPr>
        <p:sp>
          <p:nvSpPr>
            <p:cNvPr id="457" name="Google Shape;457;p12"/>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458" name="Google Shape;458;p12"/>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002060"/>
                  </a:solidFill>
                  <a:latin typeface="Ubuntu"/>
                  <a:ea typeface="Ubuntu"/>
                  <a:cs typeface="Ubuntu"/>
                  <a:sym typeface="Ubuntu"/>
                </a:rPr>
                <a:t>Музика для молоді: дорожня карта підходу до побудови миру </a:t>
              </a:r>
              <a:endParaRPr/>
            </a:p>
          </p:txBody>
        </p:sp>
      </p:grpSp>
      <p:grpSp>
        <p:nvGrpSpPr>
          <p:cNvPr id="459" name="Google Shape;459;p12"/>
          <p:cNvGrpSpPr/>
          <p:nvPr/>
        </p:nvGrpSpPr>
        <p:grpSpPr>
          <a:xfrm>
            <a:off x="286979" y="3131526"/>
            <a:ext cx="2000861" cy="431008"/>
            <a:chOff x="0" y="0"/>
            <a:chExt cx="2667814" cy="574678"/>
          </a:xfrm>
        </p:grpSpPr>
        <p:grpSp>
          <p:nvGrpSpPr>
            <p:cNvPr id="460" name="Google Shape;460;p12"/>
            <p:cNvGrpSpPr/>
            <p:nvPr/>
          </p:nvGrpSpPr>
          <p:grpSpPr>
            <a:xfrm>
              <a:off x="0" y="0"/>
              <a:ext cx="2667814" cy="574678"/>
              <a:chOff x="0" y="0"/>
              <a:chExt cx="648677" cy="139732"/>
            </a:xfrm>
          </p:grpSpPr>
          <p:sp>
            <p:nvSpPr>
              <p:cNvPr id="461" name="Google Shape;461;p12"/>
              <p:cNvSpPr/>
              <p:nvPr/>
            </p:nvSpPr>
            <p:spPr>
              <a:xfrm>
                <a:off x="0" y="0"/>
                <a:ext cx="648677" cy="139732"/>
              </a:xfrm>
              <a:custGeom>
                <a:avLst/>
                <a:gdLst/>
                <a:ahLst/>
                <a:cxnLst/>
                <a:rect l="l" t="t" r="r" b="b"/>
                <a:pathLst>
                  <a:path w="648677" h="139732" extrusionOk="0">
                    <a:moveTo>
                      <a:pt x="0" y="0"/>
                    </a:moveTo>
                    <a:lnTo>
                      <a:pt x="648677" y="0"/>
                    </a:lnTo>
                    <a:lnTo>
                      <a:pt x="648677"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462" name="Google Shape;462;p12"/>
              <p:cNvSpPr txBox="1"/>
              <p:nvPr/>
            </p:nvSpPr>
            <p:spPr>
              <a:xfrm>
                <a:off x="0" y="0"/>
                <a:ext cx="648677"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63" name="Google Shape;463;p12"/>
            <p:cNvSpPr txBox="1"/>
            <p:nvPr/>
          </p:nvSpPr>
          <p:spPr>
            <a:xfrm>
              <a:off x="74769" y="125033"/>
              <a:ext cx="2518276" cy="324612"/>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sz="1599" b="1" i="0" u="none" strike="noStrike" cap="none">
                  <a:solidFill>
                    <a:srgbClr val="FFFFFF"/>
                  </a:solidFill>
                  <a:latin typeface="Ubuntu"/>
                  <a:ea typeface="Ubuntu"/>
                  <a:cs typeface="Ubuntu"/>
                  <a:sym typeface="Ubuntu"/>
                </a:rPr>
                <a:t>ОПИС</a:t>
              </a:r>
              <a:endParaRPr/>
            </a:p>
          </p:txBody>
        </p:sp>
      </p:grpSp>
      <p:grpSp>
        <p:nvGrpSpPr>
          <p:cNvPr id="464" name="Google Shape;464;p12"/>
          <p:cNvGrpSpPr/>
          <p:nvPr/>
        </p:nvGrpSpPr>
        <p:grpSpPr>
          <a:xfrm>
            <a:off x="286979" y="5224752"/>
            <a:ext cx="2868098" cy="431008"/>
            <a:chOff x="0" y="0"/>
            <a:chExt cx="3824130" cy="574678"/>
          </a:xfrm>
        </p:grpSpPr>
        <p:grpSp>
          <p:nvGrpSpPr>
            <p:cNvPr id="465" name="Google Shape;465;p12"/>
            <p:cNvGrpSpPr/>
            <p:nvPr/>
          </p:nvGrpSpPr>
          <p:grpSpPr>
            <a:xfrm>
              <a:off x="0" y="0"/>
              <a:ext cx="3824130" cy="574678"/>
              <a:chOff x="0" y="0"/>
              <a:chExt cx="929834" cy="139732"/>
            </a:xfrm>
          </p:grpSpPr>
          <p:sp>
            <p:nvSpPr>
              <p:cNvPr id="466" name="Google Shape;466;p12"/>
              <p:cNvSpPr/>
              <p:nvPr/>
            </p:nvSpPr>
            <p:spPr>
              <a:xfrm>
                <a:off x="0" y="0"/>
                <a:ext cx="929834" cy="139732"/>
              </a:xfrm>
              <a:custGeom>
                <a:avLst/>
                <a:gdLst/>
                <a:ahLst/>
                <a:cxnLst/>
                <a:rect l="l" t="t" r="r" b="b"/>
                <a:pathLst>
                  <a:path w="929834" h="139732" extrusionOk="0">
                    <a:moveTo>
                      <a:pt x="0" y="0"/>
                    </a:moveTo>
                    <a:lnTo>
                      <a:pt x="929834" y="0"/>
                    </a:lnTo>
                    <a:lnTo>
                      <a:pt x="929834"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467" name="Google Shape;467;p12"/>
              <p:cNvSpPr txBox="1"/>
              <p:nvPr/>
            </p:nvSpPr>
            <p:spPr>
              <a:xfrm>
                <a:off x="0" y="0"/>
                <a:ext cx="929834"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68" name="Google Shape;468;p12"/>
            <p:cNvSpPr txBox="1"/>
            <p:nvPr/>
          </p:nvSpPr>
          <p:spPr>
            <a:xfrm>
              <a:off x="0" y="138560"/>
              <a:ext cx="3824130" cy="310256"/>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b="1" i="0" u="none" strike="noStrike" cap="none" dirty="0">
                  <a:solidFill>
                    <a:srgbClr val="FFFFFF"/>
                  </a:solidFill>
                  <a:latin typeface="Ubuntu"/>
                  <a:ea typeface="Ubuntu"/>
                  <a:cs typeface="Ubuntu"/>
                  <a:sym typeface="Ubuntu"/>
                </a:rPr>
                <a:t>ЗАСТОСОВАНА МЕТОДОЛОГІЯ</a:t>
              </a:r>
              <a:endParaRPr dirty="0"/>
            </a:p>
          </p:txBody>
        </p:sp>
      </p:grpSp>
      <p:grpSp>
        <p:nvGrpSpPr>
          <p:cNvPr id="469" name="Google Shape;469;p12"/>
          <p:cNvGrpSpPr/>
          <p:nvPr/>
        </p:nvGrpSpPr>
        <p:grpSpPr>
          <a:xfrm>
            <a:off x="273313" y="6508353"/>
            <a:ext cx="2868098" cy="431008"/>
            <a:chOff x="0" y="0"/>
            <a:chExt cx="3824130" cy="574678"/>
          </a:xfrm>
        </p:grpSpPr>
        <p:grpSp>
          <p:nvGrpSpPr>
            <p:cNvPr id="470" name="Google Shape;470;p12"/>
            <p:cNvGrpSpPr/>
            <p:nvPr/>
          </p:nvGrpSpPr>
          <p:grpSpPr>
            <a:xfrm>
              <a:off x="0" y="0"/>
              <a:ext cx="3824130" cy="574678"/>
              <a:chOff x="0" y="0"/>
              <a:chExt cx="929834" cy="139732"/>
            </a:xfrm>
          </p:grpSpPr>
          <p:sp>
            <p:nvSpPr>
              <p:cNvPr id="471" name="Google Shape;471;p12"/>
              <p:cNvSpPr/>
              <p:nvPr/>
            </p:nvSpPr>
            <p:spPr>
              <a:xfrm>
                <a:off x="0" y="0"/>
                <a:ext cx="929834" cy="139732"/>
              </a:xfrm>
              <a:custGeom>
                <a:avLst/>
                <a:gdLst/>
                <a:ahLst/>
                <a:cxnLst/>
                <a:rect l="l" t="t" r="r" b="b"/>
                <a:pathLst>
                  <a:path w="929834" h="139732" extrusionOk="0">
                    <a:moveTo>
                      <a:pt x="0" y="0"/>
                    </a:moveTo>
                    <a:lnTo>
                      <a:pt x="929834" y="0"/>
                    </a:lnTo>
                    <a:lnTo>
                      <a:pt x="929834"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472" name="Google Shape;472;p12"/>
              <p:cNvSpPr txBox="1"/>
              <p:nvPr/>
            </p:nvSpPr>
            <p:spPr>
              <a:xfrm>
                <a:off x="0" y="0"/>
                <a:ext cx="929834"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73" name="Google Shape;473;p12"/>
            <p:cNvSpPr txBox="1"/>
            <p:nvPr/>
          </p:nvSpPr>
          <p:spPr>
            <a:xfrm>
              <a:off x="107177" y="125033"/>
              <a:ext cx="3609777" cy="324612"/>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sz="1599" b="1" i="0" u="none" strike="noStrike" cap="none">
                  <a:solidFill>
                    <a:srgbClr val="FFFFFF"/>
                  </a:solidFill>
                  <a:latin typeface="Ubuntu"/>
                  <a:ea typeface="Ubuntu"/>
                  <a:cs typeface="Ubuntu"/>
                  <a:sym typeface="Ubuntu"/>
                </a:rPr>
                <a:t>ОСНОВНІ РЕЗУЛЬТАТИ</a:t>
              </a:r>
              <a:endParaRPr/>
            </a:p>
          </p:txBody>
        </p:sp>
      </p:grpSp>
      <p:sp>
        <p:nvSpPr>
          <p:cNvPr id="474" name="Google Shape;474;p12"/>
          <p:cNvSpPr/>
          <p:nvPr/>
        </p:nvSpPr>
        <p:spPr>
          <a:xfrm>
            <a:off x="5617138" y="575787"/>
            <a:ext cx="1642216" cy="1642216"/>
          </a:xfrm>
          <a:custGeom>
            <a:avLst/>
            <a:gdLst/>
            <a:ahLst/>
            <a:cxnLst/>
            <a:rect l="l" t="t" r="r" b="b"/>
            <a:pathLst>
              <a:path w="812800" h="812800" extrusionOk="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blipFill rotWithShape="1">
            <a:blip r:embed="rId4">
              <a:alphaModFix/>
            </a:blip>
            <a:stretch>
              <a:fillRect l="-25045" r="-25045"/>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2"/>
          <p:cNvSpPr txBox="1"/>
          <p:nvPr/>
        </p:nvSpPr>
        <p:spPr>
          <a:xfrm>
            <a:off x="286979" y="3908249"/>
            <a:ext cx="6986042" cy="980313"/>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HEIM UND FLUCHT ORCHESTER – музичний колектив, що існує з 2012 року, в якому молоді люди з різних культур об’єднуються і створюють нову музику, спираючись на музичні ідеї, які вони приносять із собою. Результатом є вибухова суміш східних звуків, балканських ритмів, гарячих перкусійних ритмів та західних струнних звуків. За свою інтеграційну роботу Ро Куйперс та HEIM UND FLUCHT ORCHESTER були нагороджені Інтеграційною премією міста Фрайбурга 2018 року. </a:t>
            </a:r>
            <a:endParaRPr/>
          </a:p>
        </p:txBody>
      </p:sp>
      <p:sp>
        <p:nvSpPr>
          <p:cNvPr id="476" name="Google Shape;476;p12"/>
          <p:cNvSpPr txBox="1"/>
          <p:nvPr/>
        </p:nvSpPr>
        <p:spPr>
          <a:xfrm>
            <a:off x="286979" y="6001475"/>
            <a:ext cx="6986042" cy="170688"/>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Концепція оркестру, яка рідко застосовується у великих містах.</a:t>
            </a:r>
            <a:endParaRPr/>
          </a:p>
        </p:txBody>
      </p:sp>
      <p:sp>
        <p:nvSpPr>
          <p:cNvPr id="477" name="Google Shape;477;p12"/>
          <p:cNvSpPr txBox="1"/>
          <p:nvPr/>
        </p:nvSpPr>
        <p:spPr>
          <a:xfrm>
            <a:off x="273313" y="7285076"/>
            <a:ext cx="6986042" cy="656463"/>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Ідея дати біженцям і місцевим жителям можливість зустрітися і знайти спільну мову за допомогою музики як засобу комунікації просто чудова. Адже таким чином ми можемо пізнати нові культури і зрозуміти різні точки зору, проблеми, страхи, а також допомогти один одному і підтримати один одного. Зрештою, головне – це завжди спілкуватися один з одним і бути поруч. </a:t>
            </a:r>
            <a:endParaRPr/>
          </a:p>
        </p:txBody>
      </p:sp>
      <p:sp>
        <p:nvSpPr>
          <p:cNvPr id="478" name="Google Shape;478;p12"/>
          <p:cNvSpPr txBox="1"/>
          <p:nvPr/>
        </p:nvSpPr>
        <p:spPr>
          <a:xfrm>
            <a:off x="273313" y="1554358"/>
            <a:ext cx="4515902" cy="170688"/>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Реалізатор/промоутер: </a:t>
            </a:r>
            <a:r>
              <a:rPr lang="en-US" sz="1199" b="1" i="0" u="none" strike="noStrike" cap="none">
                <a:solidFill>
                  <a:srgbClr val="9E5A9E"/>
                </a:solidFill>
                <a:latin typeface="Ubuntu"/>
                <a:ea typeface="Ubuntu"/>
                <a:cs typeface="Ubuntu"/>
                <a:sym typeface="Ubuntu"/>
              </a:rPr>
              <a:t>Театр Фрайбурга </a:t>
            </a:r>
            <a:endParaRPr/>
          </a:p>
        </p:txBody>
      </p:sp>
      <p:sp>
        <p:nvSpPr>
          <p:cNvPr id="479" name="Google Shape;479;p12"/>
          <p:cNvSpPr txBox="1"/>
          <p:nvPr/>
        </p:nvSpPr>
        <p:spPr>
          <a:xfrm>
            <a:off x="273313" y="1993813"/>
            <a:ext cx="4723521" cy="332613"/>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Веб-сайт: </a:t>
            </a:r>
            <a:r>
              <a:rPr lang="en-US" sz="1199" b="1" i="0" u="none" strike="noStrike" cap="none">
                <a:solidFill>
                  <a:srgbClr val="9E5A9E"/>
                </a:solidFill>
                <a:latin typeface="Ubuntu"/>
                <a:ea typeface="Ubuntu"/>
                <a:cs typeface="Ubuntu"/>
                <a:sym typeface="Ubuntu"/>
              </a:rPr>
              <a:t>https://theater.freiburg.de/de_DE/programm/heim-und-wandel-orchester.1348005 </a:t>
            </a:r>
            <a:endParaRPr/>
          </a:p>
        </p:txBody>
      </p:sp>
      <p:sp>
        <p:nvSpPr>
          <p:cNvPr id="480" name="Google Shape;480;p12"/>
          <p:cNvSpPr txBox="1"/>
          <p:nvPr/>
        </p:nvSpPr>
        <p:spPr>
          <a:xfrm>
            <a:off x="286979" y="2595194"/>
            <a:ext cx="4723521" cy="332613"/>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Цільова група: </a:t>
            </a:r>
            <a:r>
              <a:rPr lang="en-US" sz="1199" b="1" i="0" u="none" strike="noStrike" cap="none">
                <a:solidFill>
                  <a:srgbClr val="9E5A9E"/>
                </a:solidFill>
                <a:latin typeface="Ubuntu"/>
                <a:ea typeface="Ubuntu"/>
                <a:cs typeface="Ubuntu"/>
                <a:sym typeface="Ubuntu"/>
              </a:rPr>
              <a:t>біженці та місцеві жителі з музичним досвідом</a:t>
            </a:r>
            <a:endParaRPr/>
          </a:p>
        </p:txBody>
      </p:sp>
      <p:grpSp>
        <p:nvGrpSpPr>
          <p:cNvPr id="481" name="Google Shape;481;p12"/>
          <p:cNvGrpSpPr/>
          <p:nvPr/>
        </p:nvGrpSpPr>
        <p:grpSpPr>
          <a:xfrm>
            <a:off x="273313" y="348891"/>
            <a:ext cx="3929523" cy="992221"/>
            <a:chOff x="0" y="0"/>
            <a:chExt cx="5239364" cy="1322962"/>
          </a:xfrm>
        </p:grpSpPr>
        <p:grpSp>
          <p:nvGrpSpPr>
            <p:cNvPr id="482" name="Google Shape;482;p12"/>
            <p:cNvGrpSpPr/>
            <p:nvPr/>
          </p:nvGrpSpPr>
          <p:grpSpPr>
            <a:xfrm>
              <a:off x="0" y="0"/>
              <a:ext cx="5239364" cy="1322962"/>
              <a:chOff x="0" y="0"/>
              <a:chExt cx="1273946" cy="321677"/>
            </a:xfrm>
          </p:grpSpPr>
          <p:sp>
            <p:nvSpPr>
              <p:cNvPr id="483" name="Google Shape;483;p12"/>
              <p:cNvSpPr/>
              <p:nvPr/>
            </p:nvSpPr>
            <p:spPr>
              <a:xfrm>
                <a:off x="0" y="0"/>
                <a:ext cx="1273946" cy="321677"/>
              </a:xfrm>
              <a:custGeom>
                <a:avLst/>
                <a:gdLst/>
                <a:ahLst/>
                <a:cxnLst/>
                <a:rect l="l" t="t" r="r" b="b"/>
                <a:pathLst>
                  <a:path w="1273946" h="321677" extrusionOk="0">
                    <a:moveTo>
                      <a:pt x="0" y="0"/>
                    </a:moveTo>
                    <a:lnTo>
                      <a:pt x="1273946" y="0"/>
                    </a:lnTo>
                    <a:lnTo>
                      <a:pt x="1273946" y="321677"/>
                    </a:lnTo>
                    <a:lnTo>
                      <a:pt x="0" y="321677"/>
                    </a:lnTo>
                    <a:close/>
                  </a:path>
                </a:pathLst>
              </a:custGeom>
              <a:gradFill>
                <a:gsLst>
                  <a:gs pos="0">
                    <a:srgbClr val="49C3CE"/>
                  </a:gs>
                  <a:gs pos="50980">
                    <a:srgbClr val="9854A1"/>
                  </a:gs>
                  <a:gs pos="100000">
                    <a:srgbClr val="F26F72"/>
                  </a:gs>
                </a:gsLst>
                <a:lin ang="12000000" scaled="0"/>
              </a:gradFill>
              <a:ln>
                <a:noFill/>
              </a:ln>
            </p:spPr>
          </p:sp>
          <p:sp>
            <p:nvSpPr>
              <p:cNvPr id="484" name="Google Shape;484;p12"/>
              <p:cNvSpPr txBox="1"/>
              <p:nvPr/>
            </p:nvSpPr>
            <p:spPr>
              <a:xfrm>
                <a:off x="0" y="0"/>
                <a:ext cx="1273946" cy="321677"/>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85" name="Google Shape;485;p12"/>
            <p:cNvSpPr txBox="1"/>
            <p:nvPr/>
          </p:nvSpPr>
          <p:spPr>
            <a:xfrm>
              <a:off x="146840" y="144083"/>
              <a:ext cx="4945683" cy="1053846"/>
            </a:xfrm>
            <a:prstGeom prst="rect">
              <a:avLst/>
            </a:prstGeom>
            <a:noFill/>
            <a:ln>
              <a:noFill/>
            </a:ln>
          </p:spPr>
          <p:txBody>
            <a:bodyPr spcFirstLastPara="1" wrap="square" lIns="0" tIns="0" rIns="0" bIns="0" anchor="t" anchorCtr="0">
              <a:spAutoFit/>
            </a:bodyPr>
            <a:lstStyle/>
            <a:p>
              <a:pPr marL="0" marR="0" lvl="0" indent="0" algn="l" rtl="0">
                <a:lnSpc>
                  <a:spcPct val="108002"/>
                </a:lnSpc>
                <a:spcBef>
                  <a:spcPts val="0"/>
                </a:spcBef>
                <a:spcAft>
                  <a:spcPts val="0"/>
                </a:spcAft>
                <a:buNone/>
              </a:pPr>
              <a:r>
                <a:rPr lang="en-US" sz="2799" b="1" i="0" u="none" strike="noStrike" cap="none">
                  <a:solidFill>
                    <a:srgbClr val="FFFFFF"/>
                  </a:solidFill>
                  <a:latin typeface="Ubuntu"/>
                  <a:ea typeface="Ubuntu"/>
                  <a:cs typeface="Ubuntu"/>
                  <a:sym typeface="Ubuntu"/>
                </a:rPr>
                <a:t>HOME AND ESCAPE ORCHESTRA </a:t>
              </a:r>
              <a:endParaRPr/>
            </a:p>
          </p:txBody>
        </p:sp>
      </p:grpSp>
      <p:sp>
        <p:nvSpPr>
          <p:cNvPr id="486" name="Google Shape;486;p12"/>
          <p:cNvSpPr/>
          <p:nvPr/>
        </p:nvSpPr>
        <p:spPr>
          <a:xfrm>
            <a:off x="273313" y="8141564"/>
            <a:ext cx="6999708" cy="2179973"/>
          </a:xfrm>
          <a:custGeom>
            <a:avLst/>
            <a:gdLst/>
            <a:ahLst/>
            <a:cxnLst/>
            <a:rect l="l" t="t" r="r" b="b"/>
            <a:pathLst>
              <a:path w="6999708" h="2179973" extrusionOk="0">
                <a:moveTo>
                  <a:pt x="0" y="0"/>
                </a:moveTo>
                <a:lnTo>
                  <a:pt x="6999708" y="0"/>
                </a:lnTo>
                <a:lnTo>
                  <a:pt x="6999708" y="2179974"/>
                </a:lnTo>
                <a:lnTo>
                  <a:pt x="0" y="2179974"/>
                </a:lnTo>
                <a:lnTo>
                  <a:pt x="0" y="0"/>
                </a:lnTo>
                <a:close/>
              </a:path>
            </a:pathLst>
          </a:custGeom>
          <a:blipFill rotWithShape="1">
            <a:blip r:embed="rId5">
              <a:alphaModFix/>
            </a:blip>
            <a:stretch>
              <a:fillRect t="-56833" b="-56833"/>
            </a:stretch>
          </a:blipFill>
          <a:ln>
            <a:noFill/>
          </a:ln>
        </p:spPr>
      </p:sp>
      <p:sp>
        <p:nvSpPr>
          <p:cNvPr id="487" name="Google Shape;487;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488" name="Google Shape;488;p12"/>
          <p:cNvSpPr txBox="1"/>
          <p:nvPr/>
        </p:nvSpPr>
        <p:spPr>
          <a:xfrm>
            <a:off x="5302250" y="10315575"/>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12</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grpSp>
        <p:nvGrpSpPr>
          <p:cNvPr id="493" name="Google Shape;493;p13"/>
          <p:cNvGrpSpPr/>
          <p:nvPr/>
        </p:nvGrpSpPr>
        <p:grpSpPr>
          <a:xfrm>
            <a:off x="7395738" y="7697079"/>
            <a:ext cx="118846" cy="2846949"/>
            <a:chOff x="0" y="1"/>
            <a:chExt cx="158463" cy="3795931"/>
          </a:xfrm>
        </p:grpSpPr>
        <p:sp>
          <p:nvSpPr>
            <p:cNvPr id="494" name="Google Shape;494;p13"/>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495" name="Google Shape;495;p13"/>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1B3563"/>
                  </a:solidFill>
                  <a:latin typeface="Ubuntu"/>
                  <a:ea typeface="Ubuntu"/>
                  <a:cs typeface="Ubuntu"/>
                  <a:sym typeface="Ubuntu"/>
                </a:rPr>
                <a:t>Посібник з кращих практик «Мій мир» </a:t>
              </a:r>
              <a:endParaRPr/>
            </a:p>
          </p:txBody>
        </p:sp>
      </p:grpSp>
      <p:grpSp>
        <p:nvGrpSpPr>
          <p:cNvPr id="496" name="Google Shape;496;p13"/>
          <p:cNvGrpSpPr/>
          <p:nvPr/>
        </p:nvGrpSpPr>
        <p:grpSpPr>
          <a:xfrm>
            <a:off x="7548138" y="7849479"/>
            <a:ext cx="118846" cy="2846949"/>
            <a:chOff x="0" y="1"/>
            <a:chExt cx="158463" cy="3795931"/>
          </a:xfrm>
        </p:grpSpPr>
        <p:sp>
          <p:nvSpPr>
            <p:cNvPr id="497" name="Google Shape;497;p13"/>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498" name="Google Shape;498;p13"/>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002060"/>
                  </a:solidFill>
                  <a:latin typeface="Ubuntu"/>
                  <a:ea typeface="Ubuntu"/>
                  <a:cs typeface="Ubuntu"/>
                  <a:sym typeface="Ubuntu"/>
                </a:rPr>
                <a:t>Музика для молоді: дорожня карта підходу до побудови миру </a:t>
              </a:r>
              <a:endParaRPr/>
            </a:p>
          </p:txBody>
        </p:sp>
      </p:grpSp>
      <p:grpSp>
        <p:nvGrpSpPr>
          <p:cNvPr id="499" name="Google Shape;499;p13"/>
          <p:cNvGrpSpPr/>
          <p:nvPr/>
        </p:nvGrpSpPr>
        <p:grpSpPr>
          <a:xfrm>
            <a:off x="273313" y="3004004"/>
            <a:ext cx="2000861" cy="431008"/>
            <a:chOff x="0" y="0"/>
            <a:chExt cx="2667814" cy="574678"/>
          </a:xfrm>
        </p:grpSpPr>
        <p:grpSp>
          <p:nvGrpSpPr>
            <p:cNvPr id="500" name="Google Shape;500;p13"/>
            <p:cNvGrpSpPr/>
            <p:nvPr/>
          </p:nvGrpSpPr>
          <p:grpSpPr>
            <a:xfrm>
              <a:off x="0" y="0"/>
              <a:ext cx="2667814" cy="574678"/>
              <a:chOff x="0" y="0"/>
              <a:chExt cx="648677" cy="139732"/>
            </a:xfrm>
          </p:grpSpPr>
          <p:sp>
            <p:nvSpPr>
              <p:cNvPr id="501" name="Google Shape;501;p13"/>
              <p:cNvSpPr/>
              <p:nvPr/>
            </p:nvSpPr>
            <p:spPr>
              <a:xfrm>
                <a:off x="0" y="0"/>
                <a:ext cx="648677" cy="139732"/>
              </a:xfrm>
              <a:custGeom>
                <a:avLst/>
                <a:gdLst/>
                <a:ahLst/>
                <a:cxnLst/>
                <a:rect l="l" t="t" r="r" b="b"/>
                <a:pathLst>
                  <a:path w="648677" h="139732" extrusionOk="0">
                    <a:moveTo>
                      <a:pt x="0" y="0"/>
                    </a:moveTo>
                    <a:lnTo>
                      <a:pt x="648677" y="0"/>
                    </a:lnTo>
                    <a:lnTo>
                      <a:pt x="648677"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502" name="Google Shape;502;p13"/>
              <p:cNvSpPr txBox="1"/>
              <p:nvPr/>
            </p:nvSpPr>
            <p:spPr>
              <a:xfrm>
                <a:off x="0" y="0"/>
                <a:ext cx="648677"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03" name="Google Shape;503;p13"/>
            <p:cNvSpPr txBox="1"/>
            <p:nvPr/>
          </p:nvSpPr>
          <p:spPr>
            <a:xfrm>
              <a:off x="74769" y="125033"/>
              <a:ext cx="2518276" cy="324612"/>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sz="1599" b="1" i="0" u="none" strike="noStrike" cap="none">
                  <a:solidFill>
                    <a:srgbClr val="FFFFFF"/>
                  </a:solidFill>
                  <a:latin typeface="Ubuntu"/>
                  <a:ea typeface="Ubuntu"/>
                  <a:cs typeface="Ubuntu"/>
                  <a:sym typeface="Ubuntu"/>
                </a:rPr>
                <a:t>ОПИС</a:t>
              </a:r>
              <a:endParaRPr/>
            </a:p>
          </p:txBody>
        </p:sp>
      </p:grpSp>
      <p:grpSp>
        <p:nvGrpSpPr>
          <p:cNvPr id="504" name="Google Shape;504;p13"/>
          <p:cNvGrpSpPr/>
          <p:nvPr/>
        </p:nvGrpSpPr>
        <p:grpSpPr>
          <a:xfrm>
            <a:off x="286979" y="5541054"/>
            <a:ext cx="2868098" cy="431008"/>
            <a:chOff x="0" y="0"/>
            <a:chExt cx="3824130" cy="574678"/>
          </a:xfrm>
        </p:grpSpPr>
        <p:grpSp>
          <p:nvGrpSpPr>
            <p:cNvPr id="505" name="Google Shape;505;p13"/>
            <p:cNvGrpSpPr/>
            <p:nvPr/>
          </p:nvGrpSpPr>
          <p:grpSpPr>
            <a:xfrm>
              <a:off x="0" y="0"/>
              <a:ext cx="3824130" cy="574678"/>
              <a:chOff x="0" y="0"/>
              <a:chExt cx="929834" cy="139732"/>
            </a:xfrm>
          </p:grpSpPr>
          <p:sp>
            <p:nvSpPr>
              <p:cNvPr id="506" name="Google Shape;506;p13"/>
              <p:cNvSpPr/>
              <p:nvPr/>
            </p:nvSpPr>
            <p:spPr>
              <a:xfrm>
                <a:off x="0" y="0"/>
                <a:ext cx="929834" cy="139732"/>
              </a:xfrm>
              <a:custGeom>
                <a:avLst/>
                <a:gdLst/>
                <a:ahLst/>
                <a:cxnLst/>
                <a:rect l="l" t="t" r="r" b="b"/>
                <a:pathLst>
                  <a:path w="929834" h="139732" extrusionOk="0">
                    <a:moveTo>
                      <a:pt x="0" y="0"/>
                    </a:moveTo>
                    <a:lnTo>
                      <a:pt x="929834" y="0"/>
                    </a:lnTo>
                    <a:lnTo>
                      <a:pt x="929834"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507" name="Google Shape;507;p13"/>
              <p:cNvSpPr txBox="1"/>
              <p:nvPr/>
            </p:nvSpPr>
            <p:spPr>
              <a:xfrm>
                <a:off x="0" y="0"/>
                <a:ext cx="929834"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08" name="Google Shape;508;p13"/>
            <p:cNvSpPr txBox="1"/>
            <p:nvPr/>
          </p:nvSpPr>
          <p:spPr>
            <a:xfrm>
              <a:off x="0" y="138560"/>
              <a:ext cx="3824130" cy="310256"/>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b="1" i="0" u="none" strike="noStrike" cap="none" dirty="0">
                  <a:solidFill>
                    <a:srgbClr val="FFFFFF"/>
                  </a:solidFill>
                  <a:latin typeface="Ubuntu"/>
                  <a:ea typeface="Ubuntu"/>
                  <a:cs typeface="Ubuntu"/>
                  <a:sym typeface="Ubuntu"/>
                </a:rPr>
                <a:t>ЗАСТОСОВАНА МЕТОДОЛОГІЯ</a:t>
              </a:r>
              <a:endParaRPr dirty="0"/>
            </a:p>
          </p:txBody>
        </p:sp>
      </p:grpSp>
      <p:grpSp>
        <p:nvGrpSpPr>
          <p:cNvPr id="509" name="Google Shape;509;p13"/>
          <p:cNvGrpSpPr/>
          <p:nvPr/>
        </p:nvGrpSpPr>
        <p:grpSpPr>
          <a:xfrm>
            <a:off x="273313" y="6812585"/>
            <a:ext cx="2868098" cy="431008"/>
            <a:chOff x="0" y="0"/>
            <a:chExt cx="3824130" cy="574678"/>
          </a:xfrm>
        </p:grpSpPr>
        <p:grpSp>
          <p:nvGrpSpPr>
            <p:cNvPr id="510" name="Google Shape;510;p13"/>
            <p:cNvGrpSpPr/>
            <p:nvPr/>
          </p:nvGrpSpPr>
          <p:grpSpPr>
            <a:xfrm>
              <a:off x="0" y="0"/>
              <a:ext cx="3824130" cy="574678"/>
              <a:chOff x="0" y="0"/>
              <a:chExt cx="929834" cy="139732"/>
            </a:xfrm>
          </p:grpSpPr>
          <p:sp>
            <p:nvSpPr>
              <p:cNvPr id="511" name="Google Shape;511;p13"/>
              <p:cNvSpPr/>
              <p:nvPr/>
            </p:nvSpPr>
            <p:spPr>
              <a:xfrm>
                <a:off x="0" y="0"/>
                <a:ext cx="929834" cy="139732"/>
              </a:xfrm>
              <a:custGeom>
                <a:avLst/>
                <a:gdLst/>
                <a:ahLst/>
                <a:cxnLst/>
                <a:rect l="l" t="t" r="r" b="b"/>
                <a:pathLst>
                  <a:path w="929834" h="139732" extrusionOk="0">
                    <a:moveTo>
                      <a:pt x="0" y="0"/>
                    </a:moveTo>
                    <a:lnTo>
                      <a:pt x="929834" y="0"/>
                    </a:lnTo>
                    <a:lnTo>
                      <a:pt x="929834"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512" name="Google Shape;512;p13"/>
              <p:cNvSpPr txBox="1"/>
              <p:nvPr/>
            </p:nvSpPr>
            <p:spPr>
              <a:xfrm>
                <a:off x="0" y="0"/>
                <a:ext cx="929834"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13" name="Google Shape;513;p13"/>
            <p:cNvSpPr txBox="1"/>
            <p:nvPr/>
          </p:nvSpPr>
          <p:spPr>
            <a:xfrm>
              <a:off x="107177" y="125033"/>
              <a:ext cx="3609777" cy="324612"/>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sz="1599" b="1" i="0" u="none" strike="noStrike" cap="none">
                  <a:solidFill>
                    <a:srgbClr val="FFFFFF"/>
                  </a:solidFill>
                  <a:latin typeface="Ubuntu"/>
                  <a:ea typeface="Ubuntu"/>
                  <a:cs typeface="Ubuntu"/>
                  <a:sym typeface="Ubuntu"/>
                </a:rPr>
                <a:t>ОСНОВНІ РЕЗУЛЬТАТИ</a:t>
              </a:r>
              <a:endParaRPr/>
            </a:p>
          </p:txBody>
        </p:sp>
      </p:grpSp>
      <p:sp>
        <p:nvSpPr>
          <p:cNvPr id="514" name="Google Shape;514;p13"/>
          <p:cNvSpPr/>
          <p:nvPr/>
        </p:nvSpPr>
        <p:spPr>
          <a:xfrm>
            <a:off x="5617138" y="575787"/>
            <a:ext cx="1642216" cy="1642216"/>
          </a:xfrm>
          <a:custGeom>
            <a:avLst/>
            <a:gdLst/>
            <a:ahLst/>
            <a:cxnLst/>
            <a:rect l="l" t="t" r="r" b="b"/>
            <a:pathLst>
              <a:path w="812800" h="812800" extrusionOk="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blipFill rotWithShape="1">
            <a:blip r:embed="rId4">
              <a:alphaModFix/>
            </a:blip>
            <a:stretch>
              <a:fillRect l="-49867" r="-49865"/>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3"/>
          <p:cNvSpPr txBox="1"/>
          <p:nvPr/>
        </p:nvSpPr>
        <p:spPr>
          <a:xfrm>
            <a:off x="273313" y="3686259"/>
            <a:ext cx="6986042" cy="1466088"/>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dirty="0" err="1">
                <a:solidFill>
                  <a:srgbClr val="1B3563"/>
                </a:solidFill>
                <a:latin typeface="Ubuntu"/>
                <a:ea typeface="Ubuntu"/>
                <a:cs typeface="Ubuntu"/>
                <a:sym typeface="Ubuntu"/>
              </a:rPr>
              <a:t>З</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метою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зміцнення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освіти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галузі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миру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школах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Баден-Вюртемберга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громадські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організації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церковної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профспілкової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молодіжної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миротворчої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освітньої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сфер</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підписали</a:t>
            </a:r>
            <a:r>
              <a:rPr lang="en-US" sz="1200" b="0" i="0" u="none" strike="noStrike" cap="none" dirty="0">
                <a:solidFill>
                  <a:srgbClr val="1B3563"/>
                </a:solidFill>
                <a:latin typeface="Ubuntu"/>
                <a:ea typeface="Ubuntu"/>
                <a:cs typeface="Ubuntu"/>
                <a:sym typeface="Ubuntu"/>
              </a:rPr>
              <a:t> «Спільну </a:t>
            </a:r>
            <a:r>
              <a:rPr lang="en-US" sz="1200" b="0" i="0" u="none" strike="noStrike" cap="none" dirty="0" err="1">
                <a:solidFill>
                  <a:srgbClr val="1B3563"/>
                </a:solidFill>
                <a:latin typeface="Ubuntu"/>
                <a:ea typeface="Ubuntu"/>
                <a:cs typeface="Ubuntu"/>
                <a:sym typeface="Ubuntu"/>
              </a:rPr>
              <a:t>декларацію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Міністерством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культури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молоді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спорту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Одним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із</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результатів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цієї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декларації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створення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сервісного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центру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Державному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центрі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політичної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освіти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Баден-Вюртемберга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LpB</a:t>
            </a:r>
            <a:r>
              <a:rPr lang="en-US" sz="1200" b="0" i="0" u="none" strike="noStrike" cap="none" dirty="0">
                <a:solidFill>
                  <a:srgbClr val="1B3563"/>
                </a:solidFill>
                <a:latin typeface="Ubuntu"/>
                <a:ea typeface="Ubuntu"/>
                <a:cs typeface="Ubuntu"/>
                <a:sym typeface="Ubuntu"/>
              </a:rPr>
              <a:t>)1. </a:t>
            </a:r>
            <a:r>
              <a:rPr lang="en-US" sz="1200" b="0" i="0" u="none" strike="noStrike" cap="none" dirty="0" err="1">
                <a:solidFill>
                  <a:srgbClr val="1B3563"/>
                </a:solidFill>
                <a:latin typeface="Ubuntu"/>
                <a:ea typeface="Ubuntu"/>
                <a:cs typeface="Ubuntu"/>
                <a:sym typeface="Ubuntu"/>
              </a:rPr>
              <a:t>Сервісний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центр</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питань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освіти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галузі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миру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Баден-Вюртемберга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центральним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центром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консультування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інформування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налагодження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контактів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для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всіх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шкіл</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штаті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всіх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інших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відповідних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суб'єктів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сфері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освіти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галузі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миру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Сервісний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центр</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спільно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управляється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Фондом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Бергхоф</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Державним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центром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політичної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освіти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Баден-Вюртемберга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Міністерством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культури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молоді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спорту</a:t>
            </a:r>
            <a:r>
              <a:rPr lang="en-US" sz="1200" b="0" i="0" u="none" strike="noStrike" cap="none" dirty="0">
                <a:solidFill>
                  <a:srgbClr val="1B3563"/>
                </a:solidFill>
                <a:latin typeface="Ubuntu"/>
                <a:ea typeface="Ubuntu"/>
                <a:cs typeface="Ubuntu"/>
                <a:sym typeface="Ubuntu"/>
              </a:rPr>
              <a:t>. </a:t>
            </a:r>
            <a:endParaRPr dirty="0"/>
          </a:p>
        </p:txBody>
      </p:sp>
      <p:sp>
        <p:nvSpPr>
          <p:cNvPr id="516" name="Google Shape;516;p13"/>
          <p:cNvSpPr txBox="1"/>
          <p:nvPr/>
        </p:nvSpPr>
        <p:spPr>
          <a:xfrm>
            <a:off x="273313" y="6076325"/>
            <a:ext cx="6986042" cy="494538"/>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Навчальні та освітні заходи для вчителів усіх типів шкіл, предметів та класів, можливості навчання для фрілансерів, інформація про заходи та пропозиції від партнерів мережі, семінари в школах.  </a:t>
            </a:r>
            <a:endParaRPr/>
          </a:p>
        </p:txBody>
      </p:sp>
      <p:sp>
        <p:nvSpPr>
          <p:cNvPr id="517" name="Google Shape;517;p13"/>
          <p:cNvSpPr txBox="1"/>
          <p:nvPr/>
        </p:nvSpPr>
        <p:spPr>
          <a:xfrm>
            <a:off x="273313" y="7494840"/>
            <a:ext cx="6986042" cy="1142238"/>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 Виставка «Мир має значення» Успішні приклади з усього світу</a:t>
            </a:r>
            <a:endParaRPr/>
          </a:p>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 Виставка «Будуючи мир – успішні приклади з усього світу»</a:t>
            </a:r>
            <a:endParaRPr/>
          </a:p>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 Рол-ап виставка демонструє добірку найкращих звітів Peace Counts про успішні мирні проекти з близько 30 конфліктних регіонів світу. Вона була перероблена в такій формі Сервісним центром з питань мирної освіти спільно з Фондом Бергхофа та агентством Zeitenspiegel. Як футбол, радіо, танці та конфлікти можуть сприяти миру? Звіти Peace Counts привертають увагу до креативних рішень та успішної комунікації в конфліктах. </a:t>
            </a:r>
            <a:endParaRPr/>
          </a:p>
        </p:txBody>
      </p:sp>
      <p:sp>
        <p:nvSpPr>
          <p:cNvPr id="518" name="Google Shape;518;p13"/>
          <p:cNvSpPr txBox="1"/>
          <p:nvPr/>
        </p:nvSpPr>
        <p:spPr>
          <a:xfrm>
            <a:off x="273313" y="1184347"/>
            <a:ext cx="4515902" cy="332613"/>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Виконавець/промоутер: </a:t>
            </a:r>
            <a:r>
              <a:rPr lang="en-US" sz="1199" b="1" i="0" u="none" strike="noStrike" cap="none">
                <a:solidFill>
                  <a:srgbClr val="9E5A9E"/>
                </a:solidFill>
                <a:latin typeface="Ubuntu"/>
                <a:ea typeface="Ubuntu"/>
                <a:cs typeface="Ubuntu"/>
                <a:sym typeface="Ubuntu"/>
              </a:rPr>
              <a:t>Landeszentrale für politische Bildung Baden-Württemberg </a:t>
            </a:r>
            <a:endParaRPr/>
          </a:p>
        </p:txBody>
      </p:sp>
      <p:sp>
        <p:nvSpPr>
          <p:cNvPr id="519" name="Google Shape;519;p13"/>
          <p:cNvSpPr txBox="1"/>
          <p:nvPr/>
        </p:nvSpPr>
        <p:spPr>
          <a:xfrm>
            <a:off x="273313" y="1711381"/>
            <a:ext cx="4723521" cy="332613"/>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Веб-сайт: </a:t>
            </a:r>
            <a:r>
              <a:rPr lang="en-US" sz="1199" b="1" i="0" u="none" strike="noStrike" cap="none">
                <a:solidFill>
                  <a:srgbClr val="9E5A9E"/>
                </a:solidFill>
                <a:latin typeface="Ubuntu"/>
                <a:ea typeface="Ubuntu"/>
                <a:cs typeface="Ubuntu"/>
                <a:sym typeface="Ubuntu"/>
              </a:rPr>
              <a:t>https://www.friedensbildung-bw.de/servicestelle-ziele </a:t>
            </a:r>
            <a:endParaRPr/>
          </a:p>
        </p:txBody>
      </p:sp>
      <p:sp>
        <p:nvSpPr>
          <p:cNvPr id="520" name="Google Shape;520;p13"/>
          <p:cNvSpPr txBox="1"/>
          <p:nvPr/>
        </p:nvSpPr>
        <p:spPr>
          <a:xfrm>
            <a:off x="286979" y="2238416"/>
            <a:ext cx="4723521" cy="332613"/>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Цільова група: </a:t>
            </a:r>
            <a:r>
              <a:rPr lang="en-US" sz="1199" b="1" i="0" u="none" strike="noStrike" cap="none">
                <a:solidFill>
                  <a:srgbClr val="9E5A9E"/>
                </a:solidFill>
                <a:latin typeface="Ubuntu"/>
                <a:ea typeface="Ubuntu"/>
                <a:cs typeface="Ubuntu"/>
                <a:sym typeface="Ubuntu"/>
              </a:rPr>
              <a:t>люди, які перебувають у скрутному становищі, діти та молодь загалом </a:t>
            </a:r>
            <a:endParaRPr/>
          </a:p>
        </p:txBody>
      </p:sp>
      <p:grpSp>
        <p:nvGrpSpPr>
          <p:cNvPr id="521" name="Google Shape;521;p13"/>
          <p:cNvGrpSpPr/>
          <p:nvPr/>
        </p:nvGrpSpPr>
        <p:grpSpPr>
          <a:xfrm>
            <a:off x="273313" y="348891"/>
            <a:ext cx="5038844" cy="611221"/>
            <a:chOff x="0" y="0"/>
            <a:chExt cx="6718458" cy="814962"/>
          </a:xfrm>
        </p:grpSpPr>
        <p:grpSp>
          <p:nvGrpSpPr>
            <p:cNvPr id="522" name="Google Shape;522;p13"/>
            <p:cNvGrpSpPr/>
            <p:nvPr/>
          </p:nvGrpSpPr>
          <p:grpSpPr>
            <a:xfrm>
              <a:off x="0" y="0"/>
              <a:ext cx="6718458" cy="814962"/>
              <a:chOff x="0" y="0"/>
              <a:chExt cx="1633587" cy="198157"/>
            </a:xfrm>
          </p:grpSpPr>
          <p:sp>
            <p:nvSpPr>
              <p:cNvPr id="523" name="Google Shape;523;p13"/>
              <p:cNvSpPr/>
              <p:nvPr/>
            </p:nvSpPr>
            <p:spPr>
              <a:xfrm>
                <a:off x="0" y="0"/>
                <a:ext cx="1633587" cy="198157"/>
              </a:xfrm>
              <a:custGeom>
                <a:avLst/>
                <a:gdLst/>
                <a:ahLst/>
                <a:cxnLst/>
                <a:rect l="l" t="t" r="r" b="b"/>
                <a:pathLst>
                  <a:path w="1633587" h="198157" extrusionOk="0">
                    <a:moveTo>
                      <a:pt x="0" y="0"/>
                    </a:moveTo>
                    <a:lnTo>
                      <a:pt x="1633587" y="0"/>
                    </a:lnTo>
                    <a:lnTo>
                      <a:pt x="1633587" y="198157"/>
                    </a:lnTo>
                    <a:lnTo>
                      <a:pt x="0" y="198157"/>
                    </a:lnTo>
                    <a:close/>
                  </a:path>
                </a:pathLst>
              </a:custGeom>
              <a:gradFill>
                <a:gsLst>
                  <a:gs pos="0">
                    <a:srgbClr val="49C3CE"/>
                  </a:gs>
                  <a:gs pos="50980">
                    <a:srgbClr val="9854A1"/>
                  </a:gs>
                  <a:gs pos="100000">
                    <a:srgbClr val="F26F72"/>
                  </a:gs>
                </a:gsLst>
                <a:lin ang="12000000" scaled="0"/>
              </a:gradFill>
              <a:ln>
                <a:noFill/>
              </a:ln>
            </p:spPr>
          </p:sp>
          <p:sp>
            <p:nvSpPr>
              <p:cNvPr id="524" name="Google Shape;524;p13"/>
              <p:cNvSpPr txBox="1"/>
              <p:nvPr/>
            </p:nvSpPr>
            <p:spPr>
              <a:xfrm>
                <a:off x="0" y="0"/>
                <a:ext cx="1633587" cy="198157"/>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25" name="Google Shape;525;p13"/>
            <p:cNvSpPr txBox="1"/>
            <p:nvPr/>
          </p:nvSpPr>
          <p:spPr>
            <a:xfrm>
              <a:off x="188294" y="144083"/>
              <a:ext cx="6341870" cy="545846"/>
            </a:xfrm>
            <a:prstGeom prst="rect">
              <a:avLst/>
            </a:prstGeom>
            <a:noFill/>
            <a:ln>
              <a:noFill/>
            </a:ln>
          </p:spPr>
          <p:txBody>
            <a:bodyPr spcFirstLastPara="1" wrap="square" lIns="0" tIns="0" rIns="0" bIns="0" anchor="t" anchorCtr="0">
              <a:spAutoFit/>
            </a:bodyPr>
            <a:lstStyle/>
            <a:p>
              <a:pPr marL="0" marR="0" lvl="0" indent="0" algn="l" rtl="0">
                <a:lnSpc>
                  <a:spcPct val="108002"/>
                </a:lnSpc>
                <a:spcBef>
                  <a:spcPts val="0"/>
                </a:spcBef>
                <a:spcAft>
                  <a:spcPts val="0"/>
                </a:spcAft>
                <a:buNone/>
              </a:pPr>
              <a:r>
                <a:rPr lang="en-US" sz="2799" b="1" i="0" u="none" strike="noStrike" cap="none">
                  <a:solidFill>
                    <a:srgbClr val="FFFFFF"/>
                  </a:solidFill>
                  <a:latin typeface="Ubuntu"/>
                  <a:ea typeface="Ubuntu"/>
                  <a:cs typeface="Ubuntu"/>
                  <a:sym typeface="Ubuntu"/>
                </a:rPr>
                <a:t>KONTAKT SERVICESTELLE </a:t>
              </a:r>
              <a:endParaRPr/>
            </a:p>
          </p:txBody>
        </p:sp>
      </p:grpSp>
      <p:sp>
        <p:nvSpPr>
          <p:cNvPr id="526" name="Google Shape;526;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527" name="Google Shape;527;p13"/>
          <p:cNvSpPr txBox="1"/>
          <p:nvPr/>
        </p:nvSpPr>
        <p:spPr>
          <a:xfrm>
            <a:off x="5302250" y="10315575"/>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13</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grpSp>
        <p:nvGrpSpPr>
          <p:cNvPr id="532" name="Google Shape;532;p14"/>
          <p:cNvGrpSpPr/>
          <p:nvPr/>
        </p:nvGrpSpPr>
        <p:grpSpPr>
          <a:xfrm>
            <a:off x="7395738" y="7697079"/>
            <a:ext cx="118846" cy="2846949"/>
            <a:chOff x="0" y="1"/>
            <a:chExt cx="158463" cy="3795931"/>
          </a:xfrm>
        </p:grpSpPr>
        <p:sp>
          <p:nvSpPr>
            <p:cNvPr id="533" name="Google Shape;533;p14"/>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534" name="Google Shape;534;p14"/>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1B3563"/>
                  </a:solidFill>
                  <a:latin typeface="Ubuntu"/>
                  <a:ea typeface="Ubuntu"/>
                  <a:cs typeface="Ubuntu"/>
                  <a:sym typeface="Ubuntu"/>
                </a:rPr>
                <a:t>Посібник з кращих практик «Мій мир» </a:t>
              </a:r>
              <a:endParaRPr/>
            </a:p>
          </p:txBody>
        </p:sp>
      </p:grpSp>
      <p:grpSp>
        <p:nvGrpSpPr>
          <p:cNvPr id="535" name="Google Shape;535;p14"/>
          <p:cNvGrpSpPr/>
          <p:nvPr/>
        </p:nvGrpSpPr>
        <p:grpSpPr>
          <a:xfrm>
            <a:off x="7548138" y="7849479"/>
            <a:ext cx="118846" cy="2846949"/>
            <a:chOff x="0" y="1"/>
            <a:chExt cx="158463" cy="3795931"/>
          </a:xfrm>
        </p:grpSpPr>
        <p:sp>
          <p:nvSpPr>
            <p:cNvPr id="536" name="Google Shape;536;p14"/>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537" name="Google Shape;537;p14"/>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002060"/>
                  </a:solidFill>
                  <a:latin typeface="Ubuntu"/>
                  <a:ea typeface="Ubuntu"/>
                  <a:cs typeface="Ubuntu"/>
                  <a:sym typeface="Ubuntu"/>
                </a:rPr>
                <a:t>Музика для молоді: дорожня карта підходу до побудови миру </a:t>
              </a:r>
              <a:endParaRPr/>
            </a:p>
          </p:txBody>
        </p:sp>
      </p:grpSp>
      <p:grpSp>
        <p:nvGrpSpPr>
          <p:cNvPr id="538" name="Google Shape;538;p14"/>
          <p:cNvGrpSpPr/>
          <p:nvPr/>
        </p:nvGrpSpPr>
        <p:grpSpPr>
          <a:xfrm>
            <a:off x="273313" y="3746131"/>
            <a:ext cx="2000861" cy="431008"/>
            <a:chOff x="0" y="0"/>
            <a:chExt cx="2667814" cy="574678"/>
          </a:xfrm>
        </p:grpSpPr>
        <p:grpSp>
          <p:nvGrpSpPr>
            <p:cNvPr id="539" name="Google Shape;539;p14"/>
            <p:cNvGrpSpPr/>
            <p:nvPr/>
          </p:nvGrpSpPr>
          <p:grpSpPr>
            <a:xfrm>
              <a:off x="0" y="0"/>
              <a:ext cx="2667814" cy="574678"/>
              <a:chOff x="0" y="0"/>
              <a:chExt cx="648677" cy="139732"/>
            </a:xfrm>
          </p:grpSpPr>
          <p:sp>
            <p:nvSpPr>
              <p:cNvPr id="540" name="Google Shape;540;p14"/>
              <p:cNvSpPr/>
              <p:nvPr/>
            </p:nvSpPr>
            <p:spPr>
              <a:xfrm>
                <a:off x="0" y="0"/>
                <a:ext cx="648677" cy="139732"/>
              </a:xfrm>
              <a:custGeom>
                <a:avLst/>
                <a:gdLst/>
                <a:ahLst/>
                <a:cxnLst/>
                <a:rect l="l" t="t" r="r" b="b"/>
                <a:pathLst>
                  <a:path w="648677" h="139732" extrusionOk="0">
                    <a:moveTo>
                      <a:pt x="0" y="0"/>
                    </a:moveTo>
                    <a:lnTo>
                      <a:pt x="648677" y="0"/>
                    </a:lnTo>
                    <a:lnTo>
                      <a:pt x="648677"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541" name="Google Shape;541;p14"/>
              <p:cNvSpPr txBox="1"/>
              <p:nvPr/>
            </p:nvSpPr>
            <p:spPr>
              <a:xfrm>
                <a:off x="0" y="0"/>
                <a:ext cx="648677"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42" name="Google Shape;542;p14"/>
            <p:cNvSpPr txBox="1"/>
            <p:nvPr/>
          </p:nvSpPr>
          <p:spPr>
            <a:xfrm>
              <a:off x="74769" y="125033"/>
              <a:ext cx="2518276" cy="324612"/>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sz="1599" b="1" i="0" u="none" strike="noStrike" cap="none">
                  <a:solidFill>
                    <a:srgbClr val="FFFFFF"/>
                  </a:solidFill>
                  <a:latin typeface="Ubuntu"/>
                  <a:ea typeface="Ubuntu"/>
                  <a:cs typeface="Ubuntu"/>
                  <a:sym typeface="Ubuntu"/>
                </a:rPr>
                <a:t>ОПИС</a:t>
              </a:r>
              <a:endParaRPr/>
            </a:p>
          </p:txBody>
        </p:sp>
      </p:grpSp>
      <p:sp>
        <p:nvSpPr>
          <p:cNvPr id="543" name="Google Shape;543;p14"/>
          <p:cNvSpPr txBox="1"/>
          <p:nvPr/>
        </p:nvSpPr>
        <p:spPr>
          <a:xfrm>
            <a:off x="273313" y="4562247"/>
            <a:ext cx="6986042" cy="2599563"/>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Стаття 1 Основного закону Німеччини стверджує, що права людини є основою будь-якої людської спільноти, миру та справедливості у світі. Расизм та інші ідеології нерівності суперечать цим принципам. Розділяти людей на нібито однорідні групи на основі біологічних, релігійних, культурних чи інших характеристик, приписувати їм незмінні «риси характеру та природи» та судити їх суперечить принципу рівної цінності всіх людей. Заборона расової дискримінації є абсолютною в міжнародному праві, так само як і заборона рабства, апартеїду та геноциду. Расизм і дискримінація є порушенням і перешкодою для реалізації всіх основних прав людини, загрозою для прав людини, загрозою для соціальної згуртованості та постійною причиною внутрішніх і міжнародних збройних конфліктів. Німеччина – це космополітична, плюралістична країна в центрі Європи з демократичною конституцією, усталеним конституційним державою, функціонуючими інститутами та високорозвиненими структурами демократичної участі в громадянському суспільстві та особливими формами співучасті. Проте в Німеччині також існують расизм, расистська дискримінація, стереотипи, упередження та насильство. На тлі поляризації дебатів про надання притулку, особи, які шукають притулку, наразі є групою, яка сильно страждає від ворожості. Постійна боротьба з цими практиками є завданням для всієї держави – як на національному, так і на міжнародному рівні.</a:t>
            </a:r>
            <a:endParaRPr/>
          </a:p>
        </p:txBody>
      </p:sp>
      <p:grpSp>
        <p:nvGrpSpPr>
          <p:cNvPr id="544" name="Google Shape;544;p14"/>
          <p:cNvGrpSpPr/>
          <p:nvPr/>
        </p:nvGrpSpPr>
        <p:grpSpPr>
          <a:xfrm>
            <a:off x="-165795" y="7849478"/>
            <a:ext cx="3730927" cy="440533"/>
            <a:chOff x="-599176" y="0"/>
            <a:chExt cx="4974569" cy="587378"/>
          </a:xfrm>
        </p:grpSpPr>
        <p:grpSp>
          <p:nvGrpSpPr>
            <p:cNvPr id="545" name="Google Shape;545;p14"/>
            <p:cNvGrpSpPr/>
            <p:nvPr/>
          </p:nvGrpSpPr>
          <p:grpSpPr>
            <a:xfrm>
              <a:off x="-23956" y="0"/>
              <a:ext cx="3848086" cy="587378"/>
              <a:chOff x="-5825" y="0"/>
              <a:chExt cx="935659" cy="142820"/>
            </a:xfrm>
          </p:grpSpPr>
          <p:sp>
            <p:nvSpPr>
              <p:cNvPr id="546" name="Google Shape;546;p14"/>
              <p:cNvSpPr/>
              <p:nvPr/>
            </p:nvSpPr>
            <p:spPr>
              <a:xfrm>
                <a:off x="0" y="0"/>
                <a:ext cx="929834" cy="139732"/>
              </a:xfrm>
              <a:custGeom>
                <a:avLst/>
                <a:gdLst/>
                <a:ahLst/>
                <a:cxnLst/>
                <a:rect l="l" t="t" r="r" b="b"/>
                <a:pathLst>
                  <a:path w="929834" h="139732" extrusionOk="0">
                    <a:moveTo>
                      <a:pt x="0" y="0"/>
                    </a:moveTo>
                    <a:lnTo>
                      <a:pt x="929834" y="0"/>
                    </a:lnTo>
                    <a:lnTo>
                      <a:pt x="929834"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547" name="Google Shape;547;p14"/>
              <p:cNvSpPr txBox="1"/>
              <p:nvPr/>
            </p:nvSpPr>
            <p:spPr>
              <a:xfrm>
                <a:off x="-5825" y="3088"/>
                <a:ext cx="929834"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48" name="Google Shape;548;p14"/>
            <p:cNvSpPr txBox="1"/>
            <p:nvPr/>
          </p:nvSpPr>
          <p:spPr>
            <a:xfrm>
              <a:off x="-599176" y="65201"/>
              <a:ext cx="4974569" cy="310256"/>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b="1" i="0" u="none" strike="noStrike" cap="none" dirty="0">
                  <a:solidFill>
                    <a:srgbClr val="FFFFFF"/>
                  </a:solidFill>
                  <a:latin typeface="Ubuntu"/>
                  <a:ea typeface="Ubuntu"/>
                  <a:cs typeface="Ubuntu"/>
                  <a:sym typeface="Ubuntu"/>
                </a:rPr>
                <a:t>ЗАСТОСОВАНА МЕТОДОЛОГІЯ</a:t>
              </a:r>
              <a:endParaRPr dirty="0"/>
            </a:p>
          </p:txBody>
        </p:sp>
      </p:grpSp>
      <p:sp>
        <p:nvSpPr>
          <p:cNvPr id="549" name="Google Shape;549;p14"/>
          <p:cNvSpPr/>
          <p:nvPr/>
        </p:nvSpPr>
        <p:spPr>
          <a:xfrm>
            <a:off x="5617138" y="575787"/>
            <a:ext cx="1642216" cy="1642216"/>
          </a:xfrm>
          <a:custGeom>
            <a:avLst/>
            <a:gdLst/>
            <a:ahLst/>
            <a:cxnLst/>
            <a:rect l="l" t="t" r="r" b="b"/>
            <a:pathLst>
              <a:path w="812800" h="812800" extrusionOk="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blipFill rotWithShape="1">
            <a:blip r:embed="rId4">
              <a:alphaModFix/>
            </a:blip>
            <a:stretch>
              <a:fillRect l="-50654" t="-9110" r="-38771"/>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4"/>
          <p:cNvSpPr txBox="1"/>
          <p:nvPr/>
        </p:nvSpPr>
        <p:spPr>
          <a:xfrm>
            <a:off x="273313" y="8353508"/>
            <a:ext cx="6986042" cy="1466088"/>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Федеральний уряд бачить широкий соціально-політичний спектр різноманітних і конкретних сфер діяльності та заходів у боротьбі з расизмом, гомофобією та трансфобією, іншими ідеологіями нерівності та пов'язаними з ними дискримінаційними та упередженими структурами. «Міжвідомча робоча група з питань сприяння демократії та запобігання екстремізму» (IMA) визначила сфери діяльності та теми, які є важливими для нового НПД у всіх проявах. НПД був технічно розроблений на цій основі і пов'язаний із «Стратегією запобігання екстремізму та сприяння демократії» федерального уряду від липня 2016 року. Щоб забезпечити описову основу для цього НПД та подальшого обговорення, федеральний уряд також доручив Інституту міждисциплінарних досліджень конфліктів та насильства (Білефельд) провести емпіричний огляд. </a:t>
            </a:r>
            <a:endParaRPr/>
          </a:p>
        </p:txBody>
      </p:sp>
      <p:sp>
        <p:nvSpPr>
          <p:cNvPr id="551" name="Google Shape;551;p14"/>
          <p:cNvSpPr txBox="1"/>
          <p:nvPr/>
        </p:nvSpPr>
        <p:spPr>
          <a:xfrm>
            <a:off x="273313" y="1627685"/>
            <a:ext cx="4515902" cy="170688"/>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Виконавець/промоутер: </a:t>
            </a:r>
            <a:r>
              <a:rPr lang="en-US" sz="1199" b="1" i="0" u="none" strike="noStrike" cap="none">
                <a:solidFill>
                  <a:srgbClr val="9E5A9E"/>
                </a:solidFill>
                <a:latin typeface="Ubuntu"/>
                <a:ea typeface="Ubuntu"/>
                <a:cs typeface="Ubuntu"/>
                <a:sym typeface="Ubuntu"/>
              </a:rPr>
              <a:t>Федеральний уряд </a:t>
            </a:r>
            <a:endParaRPr/>
          </a:p>
        </p:txBody>
      </p:sp>
      <p:sp>
        <p:nvSpPr>
          <p:cNvPr id="552" name="Google Shape;552;p14"/>
          <p:cNvSpPr txBox="1"/>
          <p:nvPr/>
        </p:nvSpPr>
        <p:spPr>
          <a:xfrm>
            <a:off x="273313" y="2040859"/>
            <a:ext cx="4865690" cy="494538"/>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Веб-сайт: </a:t>
            </a:r>
            <a:r>
              <a:rPr lang="en-US" sz="1199" b="1" i="0" u="none" strike="noStrike" cap="none">
                <a:solidFill>
                  <a:srgbClr val="9E5A9E"/>
                </a:solidFill>
                <a:latin typeface="Ubuntu"/>
                <a:ea typeface="Ubuntu"/>
                <a:cs typeface="Ubuntu"/>
                <a:sym typeface="Ubuntu"/>
              </a:rPr>
              <a:t>https://www.bmfsfj.de/resource/blob/116798/5fc38044a1dd8edec34de568ad59e2b9/nationaler-aktionsplan-rassismus-data.pdf </a:t>
            </a:r>
            <a:endParaRPr/>
          </a:p>
        </p:txBody>
      </p:sp>
      <p:sp>
        <p:nvSpPr>
          <p:cNvPr id="553" name="Google Shape;553;p14"/>
          <p:cNvSpPr txBox="1"/>
          <p:nvPr/>
        </p:nvSpPr>
        <p:spPr>
          <a:xfrm>
            <a:off x="286979" y="2690744"/>
            <a:ext cx="5875097" cy="656463"/>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Цільова група (групи): </a:t>
            </a:r>
            <a:r>
              <a:rPr lang="en-US" sz="1199" b="1" i="0" u="none" strike="noStrike" cap="none">
                <a:solidFill>
                  <a:srgbClr val="9E5A9E"/>
                </a:solidFill>
                <a:latin typeface="Ubuntu"/>
                <a:ea typeface="Ubuntu"/>
                <a:cs typeface="Ubuntu"/>
                <a:sym typeface="Ubuntu"/>
              </a:rPr>
              <a:t>Прихильність до недоторканної гідності кожної людини та наказ усім державним органам поважати та захищати її, домінують у всіх положеннях Основного закону та формують основу соціальної системи цінностей суспільства. </a:t>
            </a:r>
            <a:endParaRPr/>
          </a:p>
        </p:txBody>
      </p:sp>
      <p:grpSp>
        <p:nvGrpSpPr>
          <p:cNvPr id="554" name="Google Shape;554;p14"/>
          <p:cNvGrpSpPr/>
          <p:nvPr/>
        </p:nvGrpSpPr>
        <p:grpSpPr>
          <a:xfrm>
            <a:off x="273313" y="348891"/>
            <a:ext cx="5199256" cy="992221"/>
            <a:chOff x="0" y="0"/>
            <a:chExt cx="6932342" cy="1322962"/>
          </a:xfrm>
        </p:grpSpPr>
        <p:grpSp>
          <p:nvGrpSpPr>
            <p:cNvPr id="555" name="Google Shape;555;p14"/>
            <p:cNvGrpSpPr/>
            <p:nvPr/>
          </p:nvGrpSpPr>
          <p:grpSpPr>
            <a:xfrm>
              <a:off x="0" y="0"/>
              <a:ext cx="6932342" cy="1322962"/>
              <a:chOff x="0" y="0"/>
              <a:chExt cx="1685592" cy="321677"/>
            </a:xfrm>
          </p:grpSpPr>
          <p:sp>
            <p:nvSpPr>
              <p:cNvPr id="556" name="Google Shape;556;p14"/>
              <p:cNvSpPr/>
              <p:nvPr/>
            </p:nvSpPr>
            <p:spPr>
              <a:xfrm>
                <a:off x="0" y="0"/>
                <a:ext cx="1685592" cy="321677"/>
              </a:xfrm>
              <a:custGeom>
                <a:avLst/>
                <a:gdLst/>
                <a:ahLst/>
                <a:cxnLst/>
                <a:rect l="l" t="t" r="r" b="b"/>
                <a:pathLst>
                  <a:path w="1685592" h="321677" extrusionOk="0">
                    <a:moveTo>
                      <a:pt x="0" y="0"/>
                    </a:moveTo>
                    <a:lnTo>
                      <a:pt x="1685592" y="0"/>
                    </a:lnTo>
                    <a:lnTo>
                      <a:pt x="1685592" y="321677"/>
                    </a:lnTo>
                    <a:lnTo>
                      <a:pt x="0" y="321677"/>
                    </a:lnTo>
                    <a:close/>
                  </a:path>
                </a:pathLst>
              </a:custGeom>
              <a:gradFill>
                <a:gsLst>
                  <a:gs pos="0">
                    <a:srgbClr val="49C3CE"/>
                  </a:gs>
                  <a:gs pos="50980">
                    <a:srgbClr val="9854A1"/>
                  </a:gs>
                  <a:gs pos="100000">
                    <a:srgbClr val="F26F72"/>
                  </a:gs>
                </a:gsLst>
                <a:lin ang="12000000" scaled="0"/>
              </a:gradFill>
              <a:ln>
                <a:noFill/>
              </a:ln>
            </p:spPr>
          </p:sp>
          <p:sp>
            <p:nvSpPr>
              <p:cNvPr id="557" name="Google Shape;557;p14"/>
              <p:cNvSpPr txBox="1"/>
              <p:nvPr/>
            </p:nvSpPr>
            <p:spPr>
              <a:xfrm>
                <a:off x="0" y="0"/>
                <a:ext cx="1685592" cy="321677"/>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58" name="Google Shape;558;p14"/>
            <p:cNvSpPr txBox="1"/>
            <p:nvPr/>
          </p:nvSpPr>
          <p:spPr>
            <a:xfrm>
              <a:off x="194289" y="144083"/>
              <a:ext cx="6543765" cy="1053846"/>
            </a:xfrm>
            <a:prstGeom prst="rect">
              <a:avLst/>
            </a:prstGeom>
            <a:noFill/>
            <a:ln>
              <a:noFill/>
            </a:ln>
          </p:spPr>
          <p:txBody>
            <a:bodyPr spcFirstLastPara="1" wrap="square" lIns="0" tIns="0" rIns="0" bIns="0" anchor="t" anchorCtr="0">
              <a:spAutoFit/>
            </a:bodyPr>
            <a:lstStyle/>
            <a:p>
              <a:pPr marL="0" marR="0" lvl="0" indent="0" algn="l" rtl="0">
                <a:lnSpc>
                  <a:spcPct val="108002"/>
                </a:lnSpc>
                <a:spcBef>
                  <a:spcPts val="0"/>
                </a:spcBef>
                <a:spcAft>
                  <a:spcPts val="0"/>
                </a:spcAft>
                <a:buNone/>
              </a:pPr>
              <a:r>
                <a:rPr lang="en-US" sz="2799" b="1" i="0" u="none" strike="noStrike" cap="none">
                  <a:solidFill>
                    <a:srgbClr val="FFFFFF"/>
                  </a:solidFill>
                  <a:latin typeface="Ubuntu"/>
                  <a:ea typeface="Ubuntu"/>
                  <a:cs typeface="Ubuntu"/>
                  <a:sym typeface="Ubuntu"/>
                </a:rPr>
                <a:t>НАЦІОНАЛЬНИЙ ПЛАН ДІЙ ПРОТИ РАСИЗМУ </a:t>
              </a:r>
              <a:endParaRPr/>
            </a:p>
          </p:txBody>
        </p:sp>
      </p:grpSp>
      <p:sp>
        <p:nvSpPr>
          <p:cNvPr id="559" name="Google Shape;559;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560" name="Google Shape;560;p14"/>
          <p:cNvSpPr txBox="1"/>
          <p:nvPr/>
        </p:nvSpPr>
        <p:spPr>
          <a:xfrm>
            <a:off x="5302250" y="10315575"/>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14</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grpSp>
        <p:nvGrpSpPr>
          <p:cNvPr id="565" name="Google Shape;565;p15"/>
          <p:cNvGrpSpPr/>
          <p:nvPr/>
        </p:nvGrpSpPr>
        <p:grpSpPr>
          <a:xfrm>
            <a:off x="7395738" y="7697079"/>
            <a:ext cx="118846" cy="2846949"/>
            <a:chOff x="0" y="1"/>
            <a:chExt cx="158463" cy="3795931"/>
          </a:xfrm>
        </p:grpSpPr>
        <p:sp>
          <p:nvSpPr>
            <p:cNvPr id="566" name="Google Shape;566;p15"/>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567" name="Google Shape;567;p15"/>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1B3563"/>
                  </a:solidFill>
                  <a:latin typeface="Ubuntu"/>
                  <a:ea typeface="Ubuntu"/>
                  <a:cs typeface="Ubuntu"/>
                  <a:sym typeface="Ubuntu"/>
                </a:rPr>
                <a:t>Посібник з кращих практик «Мій мир» </a:t>
              </a:r>
              <a:endParaRPr/>
            </a:p>
          </p:txBody>
        </p:sp>
      </p:grpSp>
      <p:grpSp>
        <p:nvGrpSpPr>
          <p:cNvPr id="568" name="Google Shape;568;p15"/>
          <p:cNvGrpSpPr/>
          <p:nvPr/>
        </p:nvGrpSpPr>
        <p:grpSpPr>
          <a:xfrm>
            <a:off x="7548138" y="7849479"/>
            <a:ext cx="118846" cy="2846949"/>
            <a:chOff x="0" y="1"/>
            <a:chExt cx="158463" cy="3795931"/>
          </a:xfrm>
        </p:grpSpPr>
        <p:sp>
          <p:nvSpPr>
            <p:cNvPr id="569" name="Google Shape;569;p15"/>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570" name="Google Shape;570;p15"/>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002060"/>
                  </a:solidFill>
                  <a:latin typeface="Ubuntu"/>
                  <a:ea typeface="Ubuntu"/>
                  <a:cs typeface="Ubuntu"/>
                  <a:sym typeface="Ubuntu"/>
                </a:rPr>
                <a:t>Музика для молоді: дорожня карта підходу до побудови миру </a:t>
              </a:r>
              <a:endParaRPr/>
            </a:p>
          </p:txBody>
        </p:sp>
      </p:grpSp>
      <p:grpSp>
        <p:nvGrpSpPr>
          <p:cNvPr id="571" name="Google Shape;571;p15"/>
          <p:cNvGrpSpPr/>
          <p:nvPr/>
        </p:nvGrpSpPr>
        <p:grpSpPr>
          <a:xfrm>
            <a:off x="273313" y="1681821"/>
            <a:ext cx="2257951" cy="431008"/>
            <a:chOff x="0" y="0"/>
            <a:chExt cx="3010601" cy="574678"/>
          </a:xfrm>
        </p:grpSpPr>
        <p:grpSp>
          <p:nvGrpSpPr>
            <p:cNvPr id="572" name="Google Shape;572;p15"/>
            <p:cNvGrpSpPr/>
            <p:nvPr/>
          </p:nvGrpSpPr>
          <p:grpSpPr>
            <a:xfrm>
              <a:off x="0" y="0"/>
              <a:ext cx="3010601" cy="574678"/>
              <a:chOff x="0" y="0"/>
              <a:chExt cx="732025" cy="139732"/>
            </a:xfrm>
          </p:grpSpPr>
          <p:sp>
            <p:nvSpPr>
              <p:cNvPr id="573" name="Google Shape;573;p15"/>
              <p:cNvSpPr/>
              <p:nvPr/>
            </p:nvSpPr>
            <p:spPr>
              <a:xfrm>
                <a:off x="0" y="0"/>
                <a:ext cx="732025" cy="139732"/>
              </a:xfrm>
              <a:custGeom>
                <a:avLst/>
                <a:gdLst/>
                <a:ahLst/>
                <a:cxnLst/>
                <a:rect l="l" t="t" r="r" b="b"/>
                <a:pathLst>
                  <a:path w="732025" h="139732" extrusionOk="0">
                    <a:moveTo>
                      <a:pt x="0" y="0"/>
                    </a:moveTo>
                    <a:lnTo>
                      <a:pt x="732025" y="0"/>
                    </a:lnTo>
                    <a:lnTo>
                      <a:pt x="732025"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574" name="Google Shape;574;p15"/>
              <p:cNvSpPr txBox="1"/>
              <p:nvPr/>
            </p:nvSpPr>
            <p:spPr>
              <a:xfrm>
                <a:off x="0" y="0"/>
                <a:ext cx="732025"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75" name="Google Shape;575;p15"/>
            <p:cNvSpPr txBox="1"/>
            <p:nvPr/>
          </p:nvSpPr>
          <p:spPr>
            <a:xfrm>
              <a:off x="84376" y="125033"/>
              <a:ext cx="2841849" cy="310256"/>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b="1" i="0" u="none" strike="noStrike" cap="none" dirty="0">
                  <a:solidFill>
                    <a:srgbClr val="FFFFFF"/>
                  </a:solidFill>
                  <a:latin typeface="Ubuntu"/>
                  <a:ea typeface="Ubuntu"/>
                  <a:cs typeface="Ubuntu"/>
                  <a:sym typeface="Ubuntu"/>
                </a:rPr>
                <a:t>ОСНОВНІ РЕЗУЛЬТАТИ</a:t>
              </a:r>
              <a:endParaRPr dirty="0"/>
            </a:p>
          </p:txBody>
        </p:sp>
      </p:grpSp>
      <p:sp>
        <p:nvSpPr>
          <p:cNvPr id="576" name="Google Shape;576;p15"/>
          <p:cNvSpPr txBox="1"/>
          <p:nvPr/>
        </p:nvSpPr>
        <p:spPr>
          <a:xfrm>
            <a:off x="273312" y="2142132"/>
            <a:ext cx="6986042" cy="2275713"/>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dirty="0" err="1">
                <a:solidFill>
                  <a:srgbClr val="1B3563"/>
                </a:solidFill>
                <a:latin typeface="Ubuntu"/>
                <a:ea typeface="Ubuntu"/>
                <a:cs typeface="Ubuntu"/>
                <a:sym typeface="Ubuntu"/>
              </a:rPr>
              <a:t>З</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метою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отримання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інформації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злочини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ґрунті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ненависті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які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поліція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знає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так</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звана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темна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зона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поточного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німецького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опитування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жертв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було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додано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додаткові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питання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Мета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цих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питань</a:t>
            </a:r>
            <a:r>
              <a:rPr lang="en-US" sz="1200" b="0" i="0" u="none" strike="noStrike" cap="none" dirty="0">
                <a:solidFill>
                  <a:srgbClr val="1B3563"/>
                </a:solidFill>
                <a:latin typeface="Ubuntu"/>
                <a:ea typeface="Ubuntu"/>
                <a:cs typeface="Ubuntu"/>
                <a:sym typeface="Ubuntu"/>
              </a:rPr>
              <a:t> – </a:t>
            </a:r>
            <a:r>
              <a:rPr lang="en-US" sz="1200" b="0" i="0" u="none" strike="noStrike" cap="none" dirty="0" err="1">
                <a:solidFill>
                  <a:srgbClr val="1B3563"/>
                </a:solidFill>
                <a:latin typeface="Ubuntu"/>
                <a:ea typeface="Ubuntu"/>
                <a:cs typeface="Ubuntu"/>
                <a:sym typeface="Ubuntu"/>
              </a:rPr>
              <a:t>з’ясувати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чи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ставали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респонденти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жертвами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злочинів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ґрунті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ненависті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протягом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останніх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років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якщо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так</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якої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причини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Одним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із</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ключових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висновків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слідчої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комісії</a:t>
            </a:r>
            <a:r>
              <a:rPr lang="en-US" sz="1200" b="0" i="0" u="none" strike="noStrike" cap="none" dirty="0">
                <a:solidFill>
                  <a:srgbClr val="1B3563"/>
                </a:solidFill>
                <a:latin typeface="Ubuntu"/>
                <a:ea typeface="Ubuntu"/>
                <a:cs typeface="Ubuntu"/>
                <a:sym typeface="Ubuntu"/>
              </a:rPr>
              <a:t> NSU </a:t>
            </a:r>
            <a:r>
              <a:rPr lang="en-US" sz="1200" b="0" i="0" u="none" strike="noStrike" cap="none" dirty="0" err="1">
                <a:solidFill>
                  <a:srgbClr val="1B3563"/>
                </a:solidFill>
                <a:latin typeface="Ubuntu"/>
                <a:ea typeface="Ubuntu"/>
                <a:cs typeface="Ubuntu"/>
                <a:sym typeface="Ubuntu"/>
              </a:rPr>
              <a:t>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необхідність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зміцнення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громадянського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суспільства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боротьбі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расизмом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праворадикальним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екстремізмом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Слід</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вітати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федеральну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програму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Живи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демократією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Активна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боротьба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правого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екстремізму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насильства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мізантропії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Федерального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міністерства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справах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сім'ї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літніх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людей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жінок</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молоді</a:t>
            </a:r>
            <a:r>
              <a:rPr lang="en-US" sz="1200" b="0" i="0" u="none" strike="noStrike" cap="none" dirty="0">
                <a:solidFill>
                  <a:srgbClr val="1B3563"/>
                </a:solidFill>
                <a:latin typeface="Ubuntu"/>
                <a:ea typeface="Ubuntu"/>
                <a:cs typeface="Ubuntu"/>
                <a:sym typeface="Ubuntu"/>
              </a:rPr>
              <a:t> (BMFSFJ), </a:t>
            </a:r>
            <a:r>
              <a:rPr lang="en-US" sz="1200" b="0" i="0" u="none" strike="noStrike" cap="none" dirty="0" err="1">
                <a:solidFill>
                  <a:srgbClr val="1B3563"/>
                </a:solidFill>
                <a:latin typeface="Ubuntu"/>
                <a:ea typeface="Ubuntu"/>
                <a:cs typeface="Ubuntu"/>
                <a:sym typeface="Ubuntu"/>
              </a:rPr>
              <a:t>яка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вперше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прямо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передбачає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фінансування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зразкових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проектів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сфері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боротьби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гомофобією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трансфобією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Класифікація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Боснії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Герцеговини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Македонії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Сербії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Чорногорії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Албанії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Косово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Гани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Сенегалу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також</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запланована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класифікація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Марокко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Алжиру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Тунісу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як</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безпечних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країн</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походження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суперечить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висновкам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щодо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ситуації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правами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людини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цих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країнах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повинна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бути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скасована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Це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має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серйозні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наслідки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для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хто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постраждав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точки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зору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їх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житлової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ситуації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соціальної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участі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доступу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ринку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праці</a:t>
            </a:r>
            <a:r>
              <a:rPr lang="en-US" sz="1200" b="0" i="0" u="none" strike="noStrike" cap="none" dirty="0">
                <a:solidFill>
                  <a:srgbClr val="1B3563"/>
                </a:solidFill>
                <a:latin typeface="Ubuntu"/>
                <a:ea typeface="Ubuntu"/>
                <a:cs typeface="Ubuntu"/>
                <a:sym typeface="Ubuntu"/>
              </a:rPr>
              <a:t>. </a:t>
            </a:r>
            <a:endParaRPr dirty="0"/>
          </a:p>
        </p:txBody>
      </p:sp>
      <p:sp>
        <p:nvSpPr>
          <p:cNvPr id="577" name="Google Shape;577;p15"/>
          <p:cNvSpPr/>
          <p:nvPr/>
        </p:nvSpPr>
        <p:spPr>
          <a:xfrm>
            <a:off x="5617138" y="575787"/>
            <a:ext cx="1642216" cy="1642216"/>
          </a:xfrm>
          <a:custGeom>
            <a:avLst/>
            <a:gdLst/>
            <a:ahLst/>
            <a:cxnLst/>
            <a:rect l="l" t="t" r="r" b="b"/>
            <a:pathLst>
              <a:path w="812800" h="812800" extrusionOk="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blipFill rotWithShape="1">
            <a:blip r:embed="rId4">
              <a:alphaModFix/>
            </a:blip>
            <a:stretch>
              <a:fillRect l="-50654" t="-9110" r="-38771"/>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8" name="Google Shape;578;p15"/>
          <p:cNvGrpSpPr/>
          <p:nvPr/>
        </p:nvGrpSpPr>
        <p:grpSpPr>
          <a:xfrm>
            <a:off x="273313" y="348891"/>
            <a:ext cx="5199256" cy="992221"/>
            <a:chOff x="0" y="0"/>
            <a:chExt cx="6932342" cy="1322962"/>
          </a:xfrm>
        </p:grpSpPr>
        <p:grpSp>
          <p:nvGrpSpPr>
            <p:cNvPr id="579" name="Google Shape;579;p15"/>
            <p:cNvGrpSpPr/>
            <p:nvPr/>
          </p:nvGrpSpPr>
          <p:grpSpPr>
            <a:xfrm>
              <a:off x="0" y="0"/>
              <a:ext cx="6932342" cy="1322962"/>
              <a:chOff x="0" y="0"/>
              <a:chExt cx="1685592" cy="321677"/>
            </a:xfrm>
          </p:grpSpPr>
          <p:sp>
            <p:nvSpPr>
              <p:cNvPr id="580" name="Google Shape;580;p15"/>
              <p:cNvSpPr/>
              <p:nvPr/>
            </p:nvSpPr>
            <p:spPr>
              <a:xfrm>
                <a:off x="0" y="0"/>
                <a:ext cx="1685592" cy="321677"/>
              </a:xfrm>
              <a:custGeom>
                <a:avLst/>
                <a:gdLst/>
                <a:ahLst/>
                <a:cxnLst/>
                <a:rect l="l" t="t" r="r" b="b"/>
                <a:pathLst>
                  <a:path w="1685592" h="321677" extrusionOk="0">
                    <a:moveTo>
                      <a:pt x="0" y="0"/>
                    </a:moveTo>
                    <a:lnTo>
                      <a:pt x="1685592" y="0"/>
                    </a:lnTo>
                    <a:lnTo>
                      <a:pt x="1685592" y="321677"/>
                    </a:lnTo>
                    <a:lnTo>
                      <a:pt x="0" y="321677"/>
                    </a:lnTo>
                    <a:close/>
                  </a:path>
                </a:pathLst>
              </a:custGeom>
              <a:gradFill>
                <a:gsLst>
                  <a:gs pos="0">
                    <a:srgbClr val="49C3CE"/>
                  </a:gs>
                  <a:gs pos="50980">
                    <a:srgbClr val="9854A1"/>
                  </a:gs>
                  <a:gs pos="100000">
                    <a:srgbClr val="F26F72"/>
                  </a:gs>
                </a:gsLst>
                <a:lin ang="12000000" scaled="0"/>
              </a:gradFill>
              <a:ln>
                <a:noFill/>
              </a:ln>
            </p:spPr>
          </p:sp>
          <p:sp>
            <p:nvSpPr>
              <p:cNvPr id="581" name="Google Shape;581;p15"/>
              <p:cNvSpPr txBox="1"/>
              <p:nvPr/>
            </p:nvSpPr>
            <p:spPr>
              <a:xfrm>
                <a:off x="0" y="0"/>
                <a:ext cx="1685592" cy="321677"/>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82" name="Google Shape;582;p15"/>
            <p:cNvSpPr txBox="1"/>
            <p:nvPr/>
          </p:nvSpPr>
          <p:spPr>
            <a:xfrm>
              <a:off x="194289" y="144083"/>
              <a:ext cx="6543765" cy="1053846"/>
            </a:xfrm>
            <a:prstGeom prst="rect">
              <a:avLst/>
            </a:prstGeom>
            <a:noFill/>
            <a:ln>
              <a:noFill/>
            </a:ln>
          </p:spPr>
          <p:txBody>
            <a:bodyPr spcFirstLastPara="1" wrap="square" lIns="0" tIns="0" rIns="0" bIns="0" anchor="t" anchorCtr="0">
              <a:spAutoFit/>
            </a:bodyPr>
            <a:lstStyle/>
            <a:p>
              <a:pPr marL="0" marR="0" lvl="0" indent="0" algn="l" rtl="0">
                <a:lnSpc>
                  <a:spcPct val="108002"/>
                </a:lnSpc>
                <a:spcBef>
                  <a:spcPts val="0"/>
                </a:spcBef>
                <a:spcAft>
                  <a:spcPts val="0"/>
                </a:spcAft>
                <a:buNone/>
              </a:pPr>
              <a:r>
                <a:rPr lang="en-US" sz="2799" b="1" i="0" u="none" strike="noStrike" cap="none">
                  <a:solidFill>
                    <a:srgbClr val="FFFFFF"/>
                  </a:solidFill>
                  <a:latin typeface="Ubuntu"/>
                  <a:ea typeface="Ubuntu"/>
                  <a:cs typeface="Ubuntu"/>
                  <a:sym typeface="Ubuntu"/>
                </a:rPr>
                <a:t>НАЦІОНАЛЬНИЙ ПЛАН ДІЙ ПРОТИ РАСИЗМУ </a:t>
              </a:r>
              <a:endParaRPr/>
            </a:p>
          </p:txBody>
        </p:sp>
      </p:grpSp>
      <p:sp>
        <p:nvSpPr>
          <p:cNvPr id="583" name="Google Shape;583;p15"/>
          <p:cNvSpPr/>
          <p:nvPr/>
        </p:nvSpPr>
        <p:spPr>
          <a:xfrm>
            <a:off x="273313" y="4982690"/>
            <a:ext cx="6999708" cy="5338848"/>
          </a:xfrm>
          <a:custGeom>
            <a:avLst/>
            <a:gdLst/>
            <a:ahLst/>
            <a:cxnLst/>
            <a:rect l="l" t="t" r="r" b="b"/>
            <a:pathLst>
              <a:path w="6999708" h="5338848" extrusionOk="0">
                <a:moveTo>
                  <a:pt x="0" y="0"/>
                </a:moveTo>
                <a:lnTo>
                  <a:pt x="6999708" y="0"/>
                </a:lnTo>
                <a:lnTo>
                  <a:pt x="6999708" y="5338848"/>
                </a:lnTo>
                <a:lnTo>
                  <a:pt x="0" y="5338848"/>
                </a:lnTo>
                <a:lnTo>
                  <a:pt x="0" y="0"/>
                </a:lnTo>
                <a:close/>
              </a:path>
            </a:pathLst>
          </a:custGeom>
          <a:blipFill rotWithShape="1">
            <a:blip r:embed="rId5">
              <a:alphaModFix/>
            </a:blip>
            <a:stretch>
              <a:fillRect l="-7307" r="-7306"/>
            </a:stretch>
          </a:blipFill>
          <a:ln>
            <a:noFill/>
          </a:ln>
        </p:spPr>
      </p:sp>
      <p:sp>
        <p:nvSpPr>
          <p:cNvPr id="584" name="Google Shape;584;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585" name="Google Shape;585;p15"/>
          <p:cNvSpPr txBox="1"/>
          <p:nvPr/>
        </p:nvSpPr>
        <p:spPr>
          <a:xfrm>
            <a:off x="5302250" y="10315575"/>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15</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B3563"/>
        </a:solidFill>
        <a:effectLst/>
      </p:bgPr>
    </p:bg>
    <p:spTree>
      <p:nvGrpSpPr>
        <p:cNvPr id="1" name="Shape 589"/>
        <p:cNvGrpSpPr/>
        <p:nvPr/>
      </p:nvGrpSpPr>
      <p:grpSpPr>
        <a:xfrm>
          <a:off x="0" y="0"/>
          <a:ext cx="0" cy="0"/>
          <a:chOff x="0" y="0"/>
          <a:chExt cx="0" cy="0"/>
        </a:xfrm>
      </p:grpSpPr>
      <p:grpSp>
        <p:nvGrpSpPr>
          <p:cNvPr id="590" name="Google Shape;590;p16"/>
          <p:cNvGrpSpPr/>
          <p:nvPr/>
        </p:nvGrpSpPr>
        <p:grpSpPr>
          <a:xfrm>
            <a:off x="7395738" y="7697079"/>
            <a:ext cx="118846" cy="2846949"/>
            <a:chOff x="0" y="1"/>
            <a:chExt cx="158463" cy="3795931"/>
          </a:xfrm>
        </p:grpSpPr>
        <p:sp>
          <p:nvSpPr>
            <p:cNvPr id="591" name="Google Shape;591;p16"/>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592" name="Google Shape;592;p16"/>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FFFFFF"/>
                  </a:solidFill>
                  <a:latin typeface="Ubuntu"/>
                  <a:ea typeface="Ubuntu"/>
                  <a:cs typeface="Ubuntu"/>
                  <a:sym typeface="Ubuntu"/>
                </a:rPr>
                <a:t>Посібник з кращих практик «Мій мир» </a:t>
              </a:r>
              <a:endParaRPr/>
            </a:p>
          </p:txBody>
        </p:sp>
      </p:grpSp>
      <p:sp>
        <p:nvSpPr>
          <p:cNvPr id="593" name="Google Shape;593;p16"/>
          <p:cNvSpPr/>
          <p:nvPr/>
        </p:nvSpPr>
        <p:spPr>
          <a:xfrm>
            <a:off x="216000" y="2536499"/>
            <a:ext cx="7128000" cy="8007530"/>
          </a:xfrm>
          <a:custGeom>
            <a:avLst/>
            <a:gdLst/>
            <a:ahLst/>
            <a:cxnLst/>
            <a:rect l="l" t="t" r="r" b="b"/>
            <a:pathLst>
              <a:path w="7128000" h="8007530" extrusionOk="0">
                <a:moveTo>
                  <a:pt x="0" y="0"/>
                </a:moveTo>
                <a:lnTo>
                  <a:pt x="7128000" y="0"/>
                </a:lnTo>
                <a:lnTo>
                  <a:pt x="7128000" y="8007529"/>
                </a:lnTo>
                <a:lnTo>
                  <a:pt x="0" y="8007529"/>
                </a:lnTo>
                <a:lnTo>
                  <a:pt x="0" y="0"/>
                </a:lnTo>
                <a:close/>
              </a:path>
            </a:pathLst>
          </a:custGeom>
          <a:blipFill rotWithShape="1">
            <a:blip r:embed="rId4">
              <a:alphaModFix/>
            </a:blip>
            <a:stretch>
              <a:fillRect l="-18589" r="-49703"/>
            </a:stretch>
          </a:blipFill>
          <a:ln>
            <a:noFill/>
          </a:ln>
        </p:spPr>
      </p:sp>
      <p:sp>
        <p:nvSpPr>
          <p:cNvPr id="594" name="Google Shape;594;p16"/>
          <p:cNvSpPr txBox="1"/>
          <p:nvPr/>
        </p:nvSpPr>
        <p:spPr>
          <a:xfrm>
            <a:off x="216000" y="320976"/>
            <a:ext cx="7128000" cy="2393347"/>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4800" b="1" i="0" u="none" strike="noStrike" cap="none" dirty="0">
                <a:solidFill>
                  <a:srgbClr val="FFFFFF"/>
                </a:solidFill>
                <a:latin typeface="Ubuntu"/>
                <a:ea typeface="Ubuntu"/>
                <a:cs typeface="Ubuntu"/>
                <a:sym typeface="Ubuntu"/>
              </a:rPr>
              <a:t>3 - ПРИКЛАДИ КРАЩИХ ПРАКТИК </a:t>
            </a:r>
            <a:r>
              <a:rPr lang="en-US" sz="4800" b="1" i="0" u="none" strike="noStrike" cap="none" dirty="0" err="1">
                <a:solidFill>
                  <a:srgbClr val="FFFFFF"/>
                </a:solidFill>
                <a:latin typeface="Ubuntu"/>
                <a:ea typeface="Ubuntu"/>
                <a:cs typeface="Ubuntu"/>
                <a:sym typeface="Ubuntu"/>
              </a:rPr>
              <a:t>З</a:t>
            </a:r>
            <a:r>
              <a:rPr lang="en-US" sz="4800" b="1" i="0" u="none" strike="noStrike" cap="none" dirty="0">
                <a:solidFill>
                  <a:srgbClr val="FFFFFF"/>
                </a:solidFill>
                <a:latin typeface="Ubuntu"/>
                <a:ea typeface="Ubuntu"/>
                <a:cs typeface="Ubuntu"/>
                <a:sym typeface="Ubuntu"/>
              </a:rPr>
              <a:t> УКРАЇНИ</a:t>
            </a:r>
            <a:endParaRPr dirty="0"/>
          </a:p>
        </p:txBody>
      </p:sp>
      <p:grpSp>
        <p:nvGrpSpPr>
          <p:cNvPr id="595" name="Google Shape;595;p16"/>
          <p:cNvGrpSpPr/>
          <p:nvPr/>
        </p:nvGrpSpPr>
        <p:grpSpPr>
          <a:xfrm>
            <a:off x="7548138" y="7849479"/>
            <a:ext cx="118846" cy="2846949"/>
            <a:chOff x="0" y="1"/>
            <a:chExt cx="158463" cy="3795931"/>
          </a:xfrm>
        </p:grpSpPr>
        <p:sp>
          <p:nvSpPr>
            <p:cNvPr id="596" name="Google Shape;596;p16"/>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597" name="Google Shape;597;p16"/>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002060"/>
                  </a:solidFill>
                  <a:latin typeface="Ubuntu"/>
                  <a:ea typeface="Ubuntu"/>
                  <a:cs typeface="Ubuntu"/>
                  <a:sym typeface="Ubuntu"/>
                </a:rPr>
                <a:t>Музика для молоді: дорожня карта підходу до побудови миру </a:t>
              </a:r>
              <a:endParaRPr/>
            </a:p>
          </p:txBody>
        </p:sp>
      </p:grpSp>
      <p:sp>
        <p:nvSpPr>
          <p:cNvPr id="598" name="Google Shape;598;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grpSp>
        <p:nvGrpSpPr>
          <p:cNvPr id="603" name="Google Shape;603;p17"/>
          <p:cNvGrpSpPr/>
          <p:nvPr/>
        </p:nvGrpSpPr>
        <p:grpSpPr>
          <a:xfrm>
            <a:off x="7395738" y="7697079"/>
            <a:ext cx="118846" cy="2846949"/>
            <a:chOff x="0" y="1"/>
            <a:chExt cx="158463" cy="3795931"/>
          </a:xfrm>
        </p:grpSpPr>
        <p:sp>
          <p:nvSpPr>
            <p:cNvPr id="604" name="Google Shape;604;p17"/>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605" name="Google Shape;605;p17"/>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1B3563"/>
                  </a:solidFill>
                  <a:latin typeface="Ubuntu"/>
                  <a:ea typeface="Ubuntu"/>
                  <a:cs typeface="Ubuntu"/>
                  <a:sym typeface="Ubuntu"/>
                </a:rPr>
                <a:t>Посібник з кращих практик «Мій мир» </a:t>
              </a:r>
              <a:endParaRPr/>
            </a:p>
          </p:txBody>
        </p:sp>
      </p:grpSp>
      <p:grpSp>
        <p:nvGrpSpPr>
          <p:cNvPr id="606" name="Google Shape;606;p17"/>
          <p:cNvGrpSpPr/>
          <p:nvPr/>
        </p:nvGrpSpPr>
        <p:grpSpPr>
          <a:xfrm>
            <a:off x="7548138" y="7849479"/>
            <a:ext cx="118846" cy="2846949"/>
            <a:chOff x="0" y="1"/>
            <a:chExt cx="158463" cy="3795931"/>
          </a:xfrm>
        </p:grpSpPr>
        <p:sp>
          <p:nvSpPr>
            <p:cNvPr id="607" name="Google Shape;607;p17"/>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608" name="Google Shape;608;p17"/>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002060"/>
                  </a:solidFill>
                  <a:latin typeface="Ubuntu"/>
                  <a:ea typeface="Ubuntu"/>
                  <a:cs typeface="Ubuntu"/>
                  <a:sym typeface="Ubuntu"/>
                </a:rPr>
                <a:t>Музика для молоді: дорожня карта підходу до побудови миру </a:t>
              </a:r>
              <a:endParaRPr/>
            </a:p>
          </p:txBody>
        </p:sp>
      </p:grpSp>
      <p:grpSp>
        <p:nvGrpSpPr>
          <p:cNvPr id="609" name="Google Shape;609;p17"/>
          <p:cNvGrpSpPr/>
          <p:nvPr/>
        </p:nvGrpSpPr>
        <p:grpSpPr>
          <a:xfrm>
            <a:off x="286979" y="3403028"/>
            <a:ext cx="2000861" cy="431008"/>
            <a:chOff x="0" y="0"/>
            <a:chExt cx="2667814" cy="574678"/>
          </a:xfrm>
        </p:grpSpPr>
        <p:grpSp>
          <p:nvGrpSpPr>
            <p:cNvPr id="610" name="Google Shape;610;p17"/>
            <p:cNvGrpSpPr/>
            <p:nvPr/>
          </p:nvGrpSpPr>
          <p:grpSpPr>
            <a:xfrm>
              <a:off x="0" y="0"/>
              <a:ext cx="2667814" cy="574678"/>
              <a:chOff x="0" y="0"/>
              <a:chExt cx="648677" cy="139732"/>
            </a:xfrm>
          </p:grpSpPr>
          <p:sp>
            <p:nvSpPr>
              <p:cNvPr id="611" name="Google Shape;611;p17"/>
              <p:cNvSpPr/>
              <p:nvPr/>
            </p:nvSpPr>
            <p:spPr>
              <a:xfrm>
                <a:off x="0" y="0"/>
                <a:ext cx="648677" cy="139732"/>
              </a:xfrm>
              <a:custGeom>
                <a:avLst/>
                <a:gdLst/>
                <a:ahLst/>
                <a:cxnLst/>
                <a:rect l="l" t="t" r="r" b="b"/>
                <a:pathLst>
                  <a:path w="648677" h="139732" extrusionOk="0">
                    <a:moveTo>
                      <a:pt x="0" y="0"/>
                    </a:moveTo>
                    <a:lnTo>
                      <a:pt x="648677" y="0"/>
                    </a:lnTo>
                    <a:lnTo>
                      <a:pt x="648677"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612" name="Google Shape;612;p17"/>
              <p:cNvSpPr txBox="1"/>
              <p:nvPr/>
            </p:nvSpPr>
            <p:spPr>
              <a:xfrm>
                <a:off x="0" y="0"/>
                <a:ext cx="648677"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613" name="Google Shape;613;p17"/>
            <p:cNvSpPr txBox="1"/>
            <p:nvPr/>
          </p:nvSpPr>
          <p:spPr>
            <a:xfrm>
              <a:off x="74769" y="125033"/>
              <a:ext cx="2518276" cy="324612"/>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sz="1599" b="1" i="0" u="none" strike="noStrike" cap="none">
                  <a:solidFill>
                    <a:srgbClr val="FFFFFF"/>
                  </a:solidFill>
                  <a:latin typeface="Ubuntu"/>
                  <a:ea typeface="Ubuntu"/>
                  <a:cs typeface="Ubuntu"/>
                  <a:sym typeface="Ubuntu"/>
                </a:rPr>
                <a:t>ОПИС</a:t>
              </a:r>
              <a:endParaRPr/>
            </a:p>
          </p:txBody>
        </p:sp>
      </p:grpSp>
      <p:grpSp>
        <p:nvGrpSpPr>
          <p:cNvPr id="614" name="Google Shape;614;p17"/>
          <p:cNvGrpSpPr/>
          <p:nvPr/>
        </p:nvGrpSpPr>
        <p:grpSpPr>
          <a:xfrm>
            <a:off x="273313" y="5942929"/>
            <a:ext cx="2881764" cy="431008"/>
            <a:chOff x="-18221" y="0"/>
            <a:chExt cx="3842351" cy="574678"/>
          </a:xfrm>
        </p:grpSpPr>
        <p:grpSp>
          <p:nvGrpSpPr>
            <p:cNvPr id="615" name="Google Shape;615;p17"/>
            <p:cNvGrpSpPr/>
            <p:nvPr/>
          </p:nvGrpSpPr>
          <p:grpSpPr>
            <a:xfrm>
              <a:off x="0" y="0"/>
              <a:ext cx="3824130" cy="574678"/>
              <a:chOff x="0" y="0"/>
              <a:chExt cx="929834" cy="139732"/>
            </a:xfrm>
          </p:grpSpPr>
          <p:sp>
            <p:nvSpPr>
              <p:cNvPr id="616" name="Google Shape;616;p17"/>
              <p:cNvSpPr/>
              <p:nvPr/>
            </p:nvSpPr>
            <p:spPr>
              <a:xfrm>
                <a:off x="0" y="0"/>
                <a:ext cx="929834" cy="139732"/>
              </a:xfrm>
              <a:custGeom>
                <a:avLst/>
                <a:gdLst/>
                <a:ahLst/>
                <a:cxnLst/>
                <a:rect l="l" t="t" r="r" b="b"/>
                <a:pathLst>
                  <a:path w="929834" h="139732" extrusionOk="0">
                    <a:moveTo>
                      <a:pt x="0" y="0"/>
                    </a:moveTo>
                    <a:lnTo>
                      <a:pt x="929834" y="0"/>
                    </a:lnTo>
                    <a:lnTo>
                      <a:pt x="929834"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617" name="Google Shape;617;p17"/>
              <p:cNvSpPr txBox="1"/>
              <p:nvPr/>
            </p:nvSpPr>
            <p:spPr>
              <a:xfrm>
                <a:off x="0" y="0"/>
                <a:ext cx="929834"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618" name="Google Shape;618;p17"/>
            <p:cNvSpPr txBox="1"/>
            <p:nvPr/>
          </p:nvSpPr>
          <p:spPr>
            <a:xfrm>
              <a:off x="-18221" y="96209"/>
              <a:ext cx="3824130" cy="310256"/>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b="1" i="0" u="none" strike="noStrike" cap="none" dirty="0">
                  <a:solidFill>
                    <a:srgbClr val="FFFFFF"/>
                  </a:solidFill>
                  <a:latin typeface="Ubuntu"/>
                  <a:ea typeface="Ubuntu"/>
                  <a:cs typeface="Ubuntu"/>
                  <a:sym typeface="Ubuntu"/>
                </a:rPr>
                <a:t>ЗАСТОСОВАНА МЕТОДОЛОГІЯ</a:t>
              </a:r>
              <a:endParaRPr dirty="0"/>
            </a:p>
          </p:txBody>
        </p:sp>
      </p:grpSp>
      <p:grpSp>
        <p:nvGrpSpPr>
          <p:cNvPr id="619" name="Google Shape;619;p17"/>
          <p:cNvGrpSpPr/>
          <p:nvPr/>
        </p:nvGrpSpPr>
        <p:grpSpPr>
          <a:xfrm>
            <a:off x="273313" y="7511280"/>
            <a:ext cx="2868098" cy="431008"/>
            <a:chOff x="0" y="0"/>
            <a:chExt cx="3824130" cy="574678"/>
          </a:xfrm>
        </p:grpSpPr>
        <p:grpSp>
          <p:nvGrpSpPr>
            <p:cNvPr id="620" name="Google Shape;620;p17"/>
            <p:cNvGrpSpPr/>
            <p:nvPr/>
          </p:nvGrpSpPr>
          <p:grpSpPr>
            <a:xfrm>
              <a:off x="0" y="0"/>
              <a:ext cx="3824130" cy="574678"/>
              <a:chOff x="0" y="0"/>
              <a:chExt cx="929834" cy="139732"/>
            </a:xfrm>
          </p:grpSpPr>
          <p:sp>
            <p:nvSpPr>
              <p:cNvPr id="621" name="Google Shape;621;p17"/>
              <p:cNvSpPr/>
              <p:nvPr/>
            </p:nvSpPr>
            <p:spPr>
              <a:xfrm>
                <a:off x="0" y="0"/>
                <a:ext cx="929834" cy="139732"/>
              </a:xfrm>
              <a:custGeom>
                <a:avLst/>
                <a:gdLst/>
                <a:ahLst/>
                <a:cxnLst/>
                <a:rect l="l" t="t" r="r" b="b"/>
                <a:pathLst>
                  <a:path w="929834" h="139732" extrusionOk="0">
                    <a:moveTo>
                      <a:pt x="0" y="0"/>
                    </a:moveTo>
                    <a:lnTo>
                      <a:pt x="929834" y="0"/>
                    </a:lnTo>
                    <a:lnTo>
                      <a:pt x="929834"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622" name="Google Shape;622;p17"/>
              <p:cNvSpPr txBox="1"/>
              <p:nvPr/>
            </p:nvSpPr>
            <p:spPr>
              <a:xfrm>
                <a:off x="0" y="0"/>
                <a:ext cx="929834"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623" name="Google Shape;623;p17"/>
            <p:cNvSpPr txBox="1"/>
            <p:nvPr/>
          </p:nvSpPr>
          <p:spPr>
            <a:xfrm>
              <a:off x="107177" y="125033"/>
              <a:ext cx="3609777" cy="324612"/>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sz="1599" b="1" i="0" u="none" strike="noStrike" cap="none">
                  <a:solidFill>
                    <a:srgbClr val="FFFFFF"/>
                  </a:solidFill>
                  <a:latin typeface="Ubuntu"/>
                  <a:ea typeface="Ubuntu"/>
                  <a:cs typeface="Ubuntu"/>
                  <a:sym typeface="Ubuntu"/>
                </a:rPr>
                <a:t>ОСНОВНІ РЕЗУЛЬТАТИ</a:t>
              </a:r>
              <a:endParaRPr/>
            </a:p>
          </p:txBody>
        </p:sp>
      </p:grpSp>
      <p:sp>
        <p:nvSpPr>
          <p:cNvPr id="624" name="Google Shape;624;p17"/>
          <p:cNvSpPr/>
          <p:nvPr/>
        </p:nvSpPr>
        <p:spPr>
          <a:xfrm>
            <a:off x="5617138" y="575787"/>
            <a:ext cx="1642216" cy="1642216"/>
          </a:xfrm>
          <a:custGeom>
            <a:avLst/>
            <a:gdLst/>
            <a:ahLst/>
            <a:cxnLst/>
            <a:rect l="l" t="t" r="r" b="b"/>
            <a:pathLst>
              <a:path w="812800" h="812800" extrusionOk="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blipFill rotWithShape="1">
            <a:blip r:embed="rId4">
              <a:alphaModFix/>
            </a:blip>
            <a:stretch>
              <a:fillRect l="-49669" r="-4966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7"/>
          <p:cNvSpPr txBox="1"/>
          <p:nvPr/>
        </p:nvSpPr>
        <p:spPr>
          <a:xfrm>
            <a:off x="286979" y="4160202"/>
            <a:ext cx="6986042" cy="1466088"/>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Ініціатива була започаткована з метою створення національної платформи, яка підтримує молодих українських музикантів, сприяє культурному обміну та підвищує присутність України на світовій сцені класичної музики. Співпрацюючи з міжнародними партнерами, YSOU прагне надати своїм членам можливості для художнього та професійного розвитку. YSOU — єдиний в Україні загальнонаціональний молодіжний симфонічний оркестр, який щорічно об'єднує понад 100 учасників. З 2017 року він проводить репетиційні табори, концертні тури, майстер-класи та камерні музичні проекти. Оркестр виступав на престижних європейських сценах, зокрема в Концертхаусі Берліна та Берлінській філармонії. Він налагодив партнерські відносини з такими організаціями, як Національний молодіжний оркестр Німеччини та Goethe-Institut. </a:t>
            </a:r>
            <a:endParaRPr/>
          </a:p>
        </p:txBody>
      </p:sp>
      <p:sp>
        <p:nvSpPr>
          <p:cNvPr id="626" name="Google Shape;626;p17"/>
          <p:cNvSpPr txBox="1"/>
          <p:nvPr/>
        </p:nvSpPr>
        <p:spPr>
          <a:xfrm>
            <a:off x="286979" y="6700103"/>
            <a:ext cx="6986042" cy="494538"/>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YSOU використовує інноваційну методологію, інтегруючи молодих музикантів у проекти професійного рівня, сприяючи взаємному навчанню та наголошуючи на культурному обміні. Такий підхід не тільки покращує музичні навички, але й розширює культурні перспективи та адаптивність учасників. </a:t>
            </a:r>
            <a:endParaRPr/>
          </a:p>
        </p:txBody>
      </p:sp>
      <p:sp>
        <p:nvSpPr>
          <p:cNvPr id="627" name="Google Shape;627;p17"/>
          <p:cNvSpPr txBox="1"/>
          <p:nvPr/>
        </p:nvSpPr>
        <p:spPr>
          <a:xfrm>
            <a:off x="273313" y="8268454"/>
            <a:ext cx="6986042" cy="980313"/>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Інклюзивне та сприятливе середовище YSOU успішно виховує молоді таланти, сприяючи культурній дипломатії та просуванню української музики на міжнародному рівні. Цільова група активно бере участь у діяльності оркестру, отримуючи користь від наставництва та знайомства з різноманітними музичними традиціями. Хоча YSOU в першу чергу зосереджується на музичному розвитку, його спільні проекти та міжнародні гастролі опосередковано сприяють розвитку таких навичок, як робота в команді, комунікація та культурна обізнаність. </a:t>
            </a:r>
            <a:endParaRPr/>
          </a:p>
        </p:txBody>
      </p:sp>
      <p:sp>
        <p:nvSpPr>
          <p:cNvPr id="628" name="Google Shape;628;p17"/>
          <p:cNvSpPr txBox="1"/>
          <p:nvPr/>
        </p:nvSpPr>
        <p:spPr>
          <a:xfrm>
            <a:off x="273313" y="1514420"/>
            <a:ext cx="4515902" cy="170688"/>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Виконавець/промоутер: </a:t>
            </a:r>
            <a:r>
              <a:rPr lang="en-US" sz="1199" b="1" i="0" u="none" strike="noStrike" cap="none">
                <a:solidFill>
                  <a:srgbClr val="9E5A9E"/>
                </a:solidFill>
                <a:latin typeface="Ubuntu"/>
                <a:ea typeface="Ubuntu"/>
                <a:cs typeface="Ubuntu"/>
                <a:sym typeface="Ubuntu"/>
              </a:rPr>
              <a:t>YSOU</a:t>
            </a:r>
            <a:endParaRPr/>
          </a:p>
        </p:txBody>
      </p:sp>
      <p:sp>
        <p:nvSpPr>
          <p:cNvPr id="629" name="Google Shape;629;p17"/>
          <p:cNvSpPr txBox="1"/>
          <p:nvPr/>
        </p:nvSpPr>
        <p:spPr>
          <a:xfrm>
            <a:off x="273313" y="1736498"/>
            <a:ext cx="4723521" cy="170688"/>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Веб-сайт: </a:t>
            </a:r>
            <a:r>
              <a:rPr lang="en-US" sz="1199" b="1" i="0" u="none" strike="noStrike" cap="none">
                <a:solidFill>
                  <a:srgbClr val="9E5A9E"/>
                </a:solidFill>
                <a:latin typeface="Ubuntu"/>
                <a:ea typeface="Ubuntu"/>
                <a:cs typeface="Ubuntu"/>
                <a:sym typeface="Ubuntu"/>
              </a:rPr>
              <a:t>https://ysou.com.ua/ </a:t>
            </a:r>
            <a:endParaRPr/>
          </a:p>
        </p:txBody>
      </p:sp>
      <p:sp>
        <p:nvSpPr>
          <p:cNvPr id="630" name="Google Shape;630;p17"/>
          <p:cNvSpPr txBox="1"/>
          <p:nvPr/>
        </p:nvSpPr>
        <p:spPr>
          <a:xfrm>
            <a:off x="273313" y="2083191"/>
            <a:ext cx="4723521" cy="818388"/>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dirty="0" err="1">
                <a:solidFill>
                  <a:srgbClr val="1B3563"/>
                </a:solidFill>
                <a:latin typeface="Ubuntu"/>
                <a:ea typeface="Ubuntu"/>
                <a:cs typeface="Ubuntu"/>
                <a:sym typeface="Ubuntu"/>
              </a:rPr>
              <a:t>Цільова</a:t>
            </a:r>
            <a:r>
              <a:rPr lang="en-US" sz="1199" b="1" i="0" u="none" strike="noStrike" cap="none" dirty="0">
                <a:solidFill>
                  <a:srgbClr val="1B3563"/>
                </a:solidFill>
                <a:latin typeface="Ubuntu"/>
                <a:ea typeface="Ubuntu"/>
                <a:cs typeface="Ubuntu"/>
                <a:sym typeface="Ubuntu"/>
              </a:rPr>
              <a:t> </a:t>
            </a:r>
            <a:r>
              <a:rPr lang="en-US" sz="1199" b="1" i="0" u="none" strike="noStrike" cap="none" dirty="0" err="1">
                <a:solidFill>
                  <a:srgbClr val="1B3563"/>
                </a:solidFill>
                <a:latin typeface="Ubuntu"/>
                <a:ea typeface="Ubuntu"/>
                <a:cs typeface="Ubuntu"/>
                <a:sym typeface="Ubuntu"/>
              </a:rPr>
              <a:t>група</a:t>
            </a:r>
            <a:r>
              <a:rPr lang="en-US" sz="1199" b="1" i="0" u="none" strike="noStrike" cap="none" dirty="0">
                <a:solidFill>
                  <a:srgbClr val="1B3563"/>
                </a:solidFill>
                <a:latin typeface="Ubuntu"/>
                <a:ea typeface="Ubuntu"/>
                <a:cs typeface="Ubuntu"/>
                <a:sym typeface="Ubuntu"/>
              </a:rPr>
              <a:t>: </a:t>
            </a:r>
            <a:r>
              <a:rPr lang="en-US" sz="1199" b="1" i="0" u="none" strike="noStrike" cap="none" dirty="0">
                <a:solidFill>
                  <a:srgbClr val="9E5A9E"/>
                </a:solidFill>
                <a:latin typeface="Ubuntu"/>
                <a:ea typeface="Ubuntu"/>
                <a:cs typeface="Ubuntu"/>
                <a:sym typeface="Ubuntu"/>
              </a:rPr>
              <a:t>YSOU </a:t>
            </a:r>
            <a:r>
              <a:rPr lang="en-US" sz="1199" b="1" i="0" u="none" strike="noStrike" cap="none" dirty="0" err="1">
                <a:solidFill>
                  <a:srgbClr val="9E5A9E"/>
                </a:solidFill>
                <a:latin typeface="Ubuntu"/>
                <a:ea typeface="Ubuntu"/>
                <a:cs typeface="Ubuntu"/>
                <a:sym typeface="Ubuntu"/>
              </a:rPr>
              <a:t>зосереджується</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на</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молодих</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українських</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музикантах</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віком</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від</a:t>
            </a:r>
            <a:r>
              <a:rPr lang="en-US" sz="1199" b="1" i="0" u="none" strike="noStrike" cap="none" dirty="0">
                <a:solidFill>
                  <a:srgbClr val="9E5A9E"/>
                </a:solidFill>
                <a:latin typeface="Ubuntu"/>
                <a:ea typeface="Ubuntu"/>
                <a:cs typeface="Ubuntu"/>
                <a:sym typeface="Ubuntu"/>
              </a:rPr>
              <a:t> 12 </a:t>
            </a:r>
            <a:r>
              <a:rPr lang="en-US" sz="1199" b="1" i="0" u="none" strike="noStrike" cap="none" dirty="0" err="1">
                <a:solidFill>
                  <a:srgbClr val="9E5A9E"/>
                </a:solidFill>
                <a:latin typeface="Ubuntu"/>
                <a:ea typeface="Ubuntu"/>
                <a:cs typeface="Ubuntu"/>
                <a:sym typeface="Ubuntu"/>
              </a:rPr>
              <a:t>до</a:t>
            </a:r>
            <a:r>
              <a:rPr lang="en-US" sz="1199" b="1" i="0" u="none" strike="noStrike" cap="none" dirty="0">
                <a:solidFill>
                  <a:srgbClr val="9E5A9E"/>
                </a:solidFill>
                <a:latin typeface="Ubuntu"/>
                <a:ea typeface="Ubuntu"/>
                <a:cs typeface="Ubuntu"/>
                <a:sym typeface="Ubuntu"/>
              </a:rPr>
              <a:t> 22 </a:t>
            </a:r>
            <a:r>
              <a:rPr lang="en-US" sz="1199" b="1" i="0" u="none" strike="noStrike" cap="none" dirty="0" err="1">
                <a:solidFill>
                  <a:srgbClr val="9E5A9E"/>
                </a:solidFill>
                <a:latin typeface="Ubuntu"/>
                <a:ea typeface="Ubuntu"/>
                <a:cs typeface="Ubuntu"/>
                <a:sym typeface="Ubuntu"/>
              </a:rPr>
              <a:t>років</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які</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володіють</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оркестровими</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інструментами</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та</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захоплюються</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музикою</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Оркестр</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пропонує</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їм</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можливості</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для</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професійного</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зростання</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та</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ознайомлення</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з</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міжнародними</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музичними</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стандартами</a:t>
            </a:r>
            <a:r>
              <a:rPr lang="en-US" sz="1199" b="1" i="0" u="none" strike="noStrike" cap="none" dirty="0">
                <a:solidFill>
                  <a:srgbClr val="9E5A9E"/>
                </a:solidFill>
                <a:latin typeface="Ubuntu"/>
                <a:ea typeface="Ubuntu"/>
                <a:cs typeface="Ubuntu"/>
                <a:sym typeface="Ubuntu"/>
              </a:rPr>
              <a:t>. </a:t>
            </a:r>
            <a:endParaRPr dirty="0"/>
          </a:p>
        </p:txBody>
      </p:sp>
      <p:grpSp>
        <p:nvGrpSpPr>
          <p:cNvPr id="631" name="Google Shape;631;p17"/>
          <p:cNvGrpSpPr/>
          <p:nvPr/>
        </p:nvGrpSpPr>
        <p:grpSpPr>
          <a:xfrm>
            <a:off x="273313" y="348891"/>
            <a:ext cx="4723521" cy="992221"/>
            <a:chOff x="0" y="0"/>
            <a:chExt cx="6298027" cy="1322962"/>
          </a:xfrm>
        </p:grpSpPr>
        <p:grpSp>
          <p:nvGrpSpPr>
            <p:cNvPr id="632" name="Google Shape;632;p17"/>
            <p:cNvGrpSpPr/>
            <p:nvPr/>
          </p:nvGrpSpPr>
          <p:grpSpPr>
            <a:xfrm>
              <a:off x="0" y="0"/>
              <a:ext cx="6298027" cy="1322962"/>
              <a:chOff x="0" y="0"/>
              <a:chExt cx="1531359" cy="321677"/>
            </a:xfrm>
          </p:grpSpPr>
          <p:sp>
            <p:nvSpPr>
              <p:cNvPr id="633" name="Google Shape;633;p17"/>
              <p:cNvSpPr/>
              <p:nvPr/>
            </p:nvSpPr>
            <p:spPr>
              <a:xfrm>
                <a:off x="0" y="0"/>
                <a:ext cx="1531359" cy="321677"/>
              </a:xfrm>
              <a:custGeom>
                <a:avLst/>
                <a:gdLst/>
                <a:ahLst/>
                <a:cxnLst/>
                <a:rect l="l" t="t" r="r" b="b"/>
                <a:pathLst>
                  <a:path w="1531359" h="321677" extrusionOk="0">
                    <a:moveTo>
                      <a:pt x="0" y="0"/>
                    </a:moveTo>
                    <a:lnTo>
                      <a:pt x="1531359" y="0"/>
                    </a:lnTo>
                    <a:lnTo>
                      <a:pt x="1531359" y="321677"/>
                    </a:lnTo>
                    <a:lnTo>
                      <a:pt x="0" y="321677"/>
                    </a:lnTo>
                    <a:close/>
                  </a:path>
                </a:pathLst>
              </a:custGeom>
              <a:gradFill>
                <a:gsLst>
                  <a:gs pos="0">
                    <a:srgbClr val="49C3CE"/>
                  </a:gs>
                  <a:gs pos="50980">
                    <a:srgbClr val="9854A1"/>
                  </a:gs>
                  <a:gs pos="100000">
                    <a:srgbClr val="F26F72"/>
                  </a:gs>
                </a:gsLst>
                <a:lin ang="12000000" scaled="0"/>
              </a:gradFill>
              <a:ln>
                <a:noFill/>
              </a:ln>
            </p:spPr>
          </p:sp>
          <p:sp>
            <p:nvSpPr>
              <p:cNvPr id="634" name="Google Shape;634;p17"/>
              <p:cNvSpPr txBox="1"/>
              <p:nvPr/>
            </p:nvSpPr>
            <p:spPr>
              <a:xfrm>
                <a:off x="0" y="0"/>
                <a:ext cx="1531359" cy="321677"/>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635" name="Google Shape;635;p17"/>
            <p:cNvSpPr txBox="1"/>
            <p:nvPr/>
          </p:nvSpPr>
          <p:spPr>
            <a:xfrm>
              <a:off x="176511" y="144083"/>
              <a:ext cx="5945004" cy="886396"/>
            </a:xfrm>
            <a:prstGeom prst="rect">
              <a:avLst/>
            </a:prstGeom>
            <a:noFill/>
            <a:ln>
              <a:noFill/>
            </a:ln>
          </p:spPr>
          <p:txBody>
            <a:bodyPr spcFirstLastPara="1" wrap="square" lIns="0" tIns="0" rIns="0" bIns="0" anchor="t" anchorCtr="0">
              <a:spAutoFit/>
            </a:bodyPr>
            <a:lstStyle/>
            <a:p>
              <a:pPr marL="0" marR="0" lvl="0" indent="0" algn="l" rtl="0">
                <a:lnSpc>
                  <a:spcPct val="108002"/>
                </a:lnSpc>
                <a:spcBef>
                  <a:spcPts val="0"/>
                </a:spcBef>
                <a:spcAft>
                  <a:spcPts val="0"/>
                </a:spcAft>
                <a:buNone/>
              </a:pPr>
              <a:r>
                <a:rPr lang="en-US" sz="2000" b="1" i="0" u="none" strike="noStrike" cap="none" dirty="0">
                  <a:solidFill>
                    <a:srgbClr val="FFFFFF"/>
                  </a:solidFill>
                  <a:latin typeface="Ubuntu"/>
                  <a:ea typeface="Ubuntu"/>
                  <a:cs typeface="Ubuntu"/>
                  <a:sym typeface="Ubuntu"/>
                </a:rPr>
                <a:t>МОЛОДІЖНИЙ СИМФОНІЧНИЙ ОРКЕСТР УКРАЇНИ</a:t>
              </a:r>
              <a:endParaRPr sz="2000" dirty="0"/>
            </a:p>
          </p:txBody>
        </p:sp>
      </p:grpSp>
      <p:sp>
        <p:nvSpPr>
          <p:cNvPr id="636" name="Google Shape;636;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637" name="Google Shape;637;p17"/>
          <p:cNvSpPr txBox="1"/>
          <p:nvPr/>
        </p:nvSpPr>
        <p:spPr>
          <a:xfrm>
            <a:off x="5302250" y="10315575"/>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17</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grpSp>
        <p:nvGrpSpPr>
          <p:cNvPr id="642" name="Google Shape;642;p18"/>
          <p:cNvGrpSpPr/>
          <p:nvPr/>
        </p:nvGrpSpPr>
        <p:grpSpPr>
          <a:xfrm>
            <a:off x="7395738" y="7697079"/>
            <a:ext cx="118846" cy="2846949"/>
            <a:chOff x="0" y="1"/>
            <a:chExt cx="158463" cy="3795931"/>
          </a:xfrm>
        </p:grpSpPr>
        <p:sp>
          <p:nvSpPr>
            <p:cNvPr id="643" name="Google Shape;643;p18"/>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644" name="Google Shape;644;p18"/>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1B3563"/>
                  </a:solidFill>
                  <a:latin typeface="Ubuntu"/>
                  <a:ea typeface="Ubuntu"/>
                  <a:cs typeface="Ubuntu"/>
                  <a:sym typeface="Ubuntu"/>
                </a:rPr>
                <a:t>Посібник з кращих практик «Мій мир» </a:t>
              </a:r>
              <a:endParaRPr/>
            </a:p>
          </p:txBody>
        </p:sp>
      </p:grpSp>
      <p:grpSp>
        <p:nvGrpSpPr>
          <p:cNvPr id="645" name="Google Shape;645;p18"/>
          <p:cNvGrpSpPr/>
          <p:nvPr/>
        </p:nvGrpSpPr>
        <p:grpSpPr>
          <a:xfrm>
            <a:off x="7548138" y="7849479"/>
            <a:ext cx="118846" cy="2846949"/>
            <a:chOff x="0" y="1"/>
            <a:chExt cx="158463" cy="3795931"/>
          </a:xfrm>
        </p:grpSpPr>
        <p:sp>
          <p:nvSpPr>
            <p:cNvPr id="646" name="Google Shape;646;p18"/>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647" name="Google Shape;647;p18"/>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002060"/>
                  </a:solidFill>
                  <a:latin typeface="Ubuntu"/>
                  <a:ea typeface="Ubuntu"/>
                  <a:cs typeface="Ubuntu"/>
                  <a:sym typeface="Ubuntu"/>
                </a:rPr>
                <a:t>Музика для молоді: дорожня карта підходу до побудови миру </a:t>
              </a:r>
              <a:endParaRPr/>
            </a:p>
          </p:txBody>
        </p:sp>
      </p:grpSp>
      <p:grpSp>
        <p:nvGrpSpPr>
          <p:cNvPr id="648" name="Google Shape;648;p18"/>
          <p:cNvGrpSpPr/>
          <p:nvPr/>
        </p:nvGrpSpPr>
        <p:grpSpPr>
          <a:xfrm>
            <a:off x="286979" y="3582296"/>
            <a:ext cx="2000861" cy="431008"/>
            <a:chOff x="0" y="0"/>
            <a:chExt cx="2667814" cy="574678"/>
          </a:xfrm>
        </p:grpSpPr>
        <p:grpSp>
          <p:nvGrpSpPr>
            <p:cNvPr id="649" name="Google Shape;649;p18"/>
            <p:cNvGrpSpPr/>
            <p:nvPr/>
          </p:nvGrpSpPr>
          <p:grpSpPr>
            <a:xfrm>
              <a:off x="0" y="0"/>
              <a:ext cx="2667814" cy="574678"/>
              <a:chOff x="0" y="0"/>
              <a:chExt cx="648677" cy="139732"/>
            </a:xfrm>
          </p:grpSpPr>
          <p:sp>
            <p:nvSpPr>
              <p:cNvPr id="650" name="Google Shape;650;p18"/>
              <p:cNvSpPr/>
              <p:nvPr/>
            </p:nvSpPr>
            <p:spPr>
              <a:xfrm>
                <a:off x="0" y="0"/>
                <a:ext cx="648677" cy="139732"/>
              </a:xfrm>
              <a:custGeom>
                <a:avLst/>
                <a:gdLst/>
                <a:ahLst/>
                <a:cxnLst/>
                <a:rect l="l" t="t" r="r" b="b"/>
                <a:pathLst>
                  <a:path w="648677" h="139732" extrusionOk="0">
                    <a:moveTo>
                      <a:pt x="0" y="0"/>
                    </a:moveTo>
                    <a:lnTo>
                      <a:pt x="648677" y="0"/>
                    </a:lnTo>
                    <a:lnTo>
                      <a:pt x="648677"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651" name="Google Shape;651;p18"/>
              <p:cNvSpPr txBox="1"/>
              <p:nvPr/>
            </p:nvSpPr>
            <p:spPr>
              <a:xfrm>
                <a:off x="0" y="0"/>
                <a:ext cx="648677"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652" name="Google Shape;652;p18"/>
            <p:cNvSpPr txBox="1"/>
            <p:nvPr/>
          </p:nvSpPr>
          <p:spPr>
            <a:xfrm>
              <a:off x="74769" y="125033"/>
              <a:ext cx="2518276" cy="324612"/>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sz="1599" b="1" i="0" u="none" strike="noStrike" cap="none">
                  <a:solidFill>
                    <a:srgbClr val="FFFFFF"/>
                  </a:solidFill>
                  <a:latin typeface="Ubuntu"/>
                  <a:ea typeface="Ubuntu"/>
                  <a:cs typeface="Ubuntu"/>
                  <a:sym typeface="Ubuntu"/>
                </a:rPr>
                <a:t>ОПИС</a:t>
              </a:r>
              <a:endParaRPr/>
            </a:p>
          </p:txBody>
        </p:sp>
      </p:grpSp>
      <p:grpSp>
        <p:nvGrpSpPr>
          <p:cNvPr id="653" name="Google Shape;653;p18"/>
          <p:cNvGrpSpPr/>
          <p:nvPr/>
        </p:nvGrpSpPr>
        <p:grpSpPr>
          <a:xfrm>
            <a:off x="273313" y="5934435"/>
            <a:ext cx="2971739" cy="431008"/>
            <a:chOff x="-18221" y="0"/>
            <a:chExt cx="3962318" cy="574678"/>
          </a:xfrm>
        </p:grpSpPr>
        <p:grpSp>
          <p:nvGrpSpPr>
            <p:cNvPr id="654" name="Google Shape;654;p18"/>
            <p:cNvGrpSpPr/>
            <p:nvPr/>
          </p:nvGrpSpPr>
          <p:grpSpPr>
            <a:xfrm>
              <a:off x="0" y="0"/>
              <a:ext cx="3824130" cy="574678"/>
              <a:chOff x="0" y="0"/>
              <a:chExt cx="929834" cy="139732"/>
            </a:xfrm>
          </p:grpSpPr>
          <p:sp>
            <p:nvSpPr>
              <p:cNvPr id="655" name="Google Shape;655;p18"/>
              <p:cNvSpPr/>
              <p:nvPr/>
            </p:nvSpPr>
            <p:spPr>
              <a:xfrm>
                <a:off x="0" y="0"/>
                <a:ext cx="929834" cy="139732"/>
              </a:xfrm>
              <a:custGeom>
                <a:avLst/>
                <a:gdLst/>
                <a:ahLst/>
                <a:cxnLst/>
                <a:rect l="l" t="t" r="r" b="b"/>
                <a:pathLst>
                  <a:path w="929834" h="139732" extrusionOk="0">
                    <a:moveTo>
                      <a:pt x="0" y="0"/>
                    </a:moveTo>
                    <a:lnTo>
                      <a:pt x="929834" y="0"/>
                    </a:lnTo>
                    <a:lnTo>
                      <a:pt x="929834"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656" name="Google Shape;656;p18"/>
              <p:cNvSpPr txBox="1"/>
              <p:nvPr/>
            </p:nvSpPr>
            <p:spPr>
              <a:xfrm>
                <a:off x="0" y="0"/>
                <a:ext cx="929834"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657" name="Google Shape;657;p18"/>
            <p:cNvSpPr txBox="1"/>
            <p:nvPr/>
          </p:nvSpPr>
          <p:spPr>
            <a:xfrm>
              <a:off x="-18221" y="128640"/>
              <a:ext cx="3962318" cy="310256"/>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b="1" i="0" u="none" strike="noStrike" cap="none" dirty="0">
                  <a:solidFill>
                    <a:srgbClr val="FFFFFF"/>
                  </a:solidFill>
                  <a:latin typeface="Ubuntu"/>
                  <a:ea typeface="Ubuntu"/>
                  <a:cs typeface="Ubuntu"/>
                  <a:sym typeface="Ubuntu"/>
                </a:rPr>
                <a:t>ЗАСТОСОВАНА МЕТОДОЛОГІЯ</a:t>
              </a:r>
              <a:endParaRPr dirty="0"/>
            </a:p>
          </p:txBody>
        </p:sp>
      </p:grpSp>
      <p:grpSp>
        <p:nvGrpSpPr>
          <p:cNvPr id="658" name="Google Shape;658;p18"/>
          <p:cNvGrpSpPr/>
          <p:nvPr/>
        </p:nvGrpSpPr>
        <p:grpSpPr>
          <a:xfrm>
            <a:off x="273313" y="7638874"/>
            <a:ext cx="2868098" cy="431008"/>
            <a:chOff x="0" y="0"/>
            <a:chExt cx="3824130" cy="574678"/>
          </a:xfrm>
        </p:grpSpPr>
        <p:grpSp>
          <p:nvGrpSpPr>
            <p:cNvPr id="659" name="Google Shape;659;p18"/>
            <p:cNvGrpSpPr/>
            <p:nvPr/>
          </p:nvGrpSpPr>
          <p:grpSpPr>
            <a:xfrm>
              <a:off x="0" y="0"/>
              <a:ext cx="3824130" cy="574678"/>
              <a:chOff x="0" y="0"/>
              <a:chExt cx="929834" cy="139732"/>
            </a:xfrm>
          </p:grpSpPr>
          <p:sp>
            <p:nvSpPr>
              <p:cNvPr id="660" name="Google Shape;660;p18"/>
              <p:cNvSpPr/>
              <p:nvPr/>
            </p:nvSpPr>
            <p:spPr>
              <a:xfrm>
                <a:off x="0" y="0"/>
                <a:ext cx="929834" cy="139732"/>
              </a:xfrm>
              <a:custGeom>
                <a:avLst/>
                <a:gdLst/>
                <a:ahLst/>
                <a:cxnLst/>
                <a:rect l="l" t="t" r="r" b="b"/>
                <a:pathLst>
                  <a:path w="929834" h="139732" extrusionOk="0">
                    <a:moveTo>
                      <a:pt x="0" y="0"/>
                    </a:moveTo>
                    <a:lnTo>
                      <a:pt x="929834" y="0"/>
                    </a:lnTo>
                    <a:lnTo>
                      <a:pt x="929834"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661" name="Google Shape;661;p18"/>
              <p:cNvSpPr txBox="1"/>
              <p:nvPr/>
            </p:nvSpPr>
            <p:spPr>
              <a:xfrm>
                <a:off x="0" y="0"/>
                <a:ext cx="929834"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662" name="Google Shape;662;p18"/>
            <p:cNvSpPr txBox="1"/>
            <p:nvPr/>
          </p:nvSpPr>
          <p:spPr>
            <a:xfrm>
              <a:off x="107177" y="125033"/>
              <a:ext cx="3609777" cy="324612"/>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sz="1599" b="1" i="0" u="none" strike="noStrike" cap="none">
                  <a:solidFill>
                    <a:srgbClr val="FFFFFF"/>
                  </a:solidFill>
                  <a:latin typeface="Ubuntu"/>
                  <a:ea typeface="Ubuntu"/>
                  <a:cs typeface="Ubuntu"/>
                  <a:sym typeface="Ubuntu"/>
                </a:rPr>
                <a:t>ОСНОВНІ РЕЗУЛЬТАТИ</a:t>
              </a:r>
              <a:endParaRPr/>
            </a:p>
          </p:txBody>
        </p:sp>
      </p:grpSp>
      <p:sp>
        <p:nvSpPr>
          <p:cNvPr id="663" name="Google Shape;663;p18"/>
          <p:cNvSpPr/>
          <p:nvPr/>
        </p:nvSpPr>
        <p:spPr>
          <a:xfrm>
            <a:off x="5617138" y="575787"/>
            <a:ext cx="1642216" cy="1642216"/>
          </a:xfrm>
          <a:custGeom>
            <a:avLst/>
            <a:gdLst/>
            <a:ahLst/>
            <a:cxnLst/>
            <a:rect l="l" t="t" r="r" b="b"/>
            <a:pathLst>
              <a:path w="812800" h="812800" extrusionOk="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blipFill rotWithShape="1">
            <a:blip r:embed="rId4">
              <a:alphaModFix/>
            </a:blip>
            <a:stretch>
              <a:fillRect l="-25045" r="-25045"/>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8"/>
          <p:cNvSpPr txBox="1"/>
          <p:nvPr/>
        </p:nvSpPr>
        <p:spPr>
          <a:xfrm>
            <a:off x="273312" y="4187247"/>
            <a:ext cx="6986042" cy="1142238"/>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dirty="0">
                <a:solidFill>
                  <a:srgbClr val="1B3563"/>
                </a:solidFill>
                <a:latin typeface="Ubuntu"/>
                <a:ea typeface="Ubuntu"/>
                <a:cs typeface="Ubuntu"/>
                <a:sym typeface="Ubuntu"/>
              </a:rPr>
              <a:t>«Ad Libitum» — </a:t>
            </a:r>
            <a:r>
              <a:rPr lang="en-US" sz="1200" b="0" i="0" u="none" strike="noStrike" cap="none" dirty="0" err="1">
                <a:solidFill>
                  <a:srgbClr val="1B3563"/>
                </a:solidFill>
                <a:latin typeface="Ubuntu"/>
                <a:ea typeface="Ubuntu"/>
                <a:cs typeface="Ubuntu"/>
                <a:sym typeface="Ubuntu"/>
              </a:rPr>
              <a:t>це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академічний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студентський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хор</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який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виконує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різноманітний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репертуар</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що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включає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класичні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духовні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народні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сучасні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пісні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моменту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свого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створення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хор</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досяг</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значного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визнання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зокрема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виграв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Гран-прі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a:t>
            </a:r>
            <a:r>
              <a:rPr lang="en-US" sz="1200" b="0" i="0" u="none" strike="noStrike" cap="none" dirty="0">
                <a:solidFill>
                  <a:srgbClr val="1B3563"/>
                </a:solidFill>
                <a:latin typeface="Ubuntu"/>
                <a:ea typeface="Ubuntu"/>
                <a:cs typeface="Ubuntu"/>
                <a:sym typeface="Ubuntu"/>
              </a:rPr>
              <a:t> XX </a:t>
            </a:r>
            <a:r>
              <a:rPr lang="en-US" sz="1200" b="0" i="0" u="none" strike="noStrike" cap="none" dirty="0" err="1">
                <a:solidFill>
                  <a:srgbClr val="1B3563"/>
                </a:solidFill>
                <a:latin typeface="Ubuntu"/>
                <a:ea typeface="Ubuntu"/>
                <a:cs typeface="Ubuntu"/>
                <a:sym typeface="Ubuntu"/>
              </a:rPr>
              <a:t>ювілейному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Міжнародному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фестивалі-конкурсі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хорового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мистецтва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імені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Олександра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Зайцева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Південна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Пальміра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Одесі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Ініціатива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щодо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створення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хору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була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започаткована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метою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задоволення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потреби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структурованій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платформі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студенти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могли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реалізувати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свою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пристрасть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музики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виступів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Вона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також</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мала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меті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розширити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культурну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пропозицію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університету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надати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студентам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можливість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займатися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художньою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творчістю</a:t>
            </a:r>
            <a:r>
              <a:rPr lang="en-US" sz="1200" b="0" i="0" u="none" strike="noStrike" cap="none" dirty="0">
                <a:solidFill>
                  <a:srgbClr val="1B3563"/>
                </a:solidFill>
                <a:latin typeface="Ubuntu"/>
                <a:ea typeface="Ubuntu"/>
                <a:cs typeface="Ubuntu"/>
                <a:sym typeface="Ubuntu"/>
              </a:rPr>
              <a:t>. </a:t>
            </a:r>
            <a:endParaRPr dirty="0"/>
          </a:p>
        </p:txBody>
      </p:sp>
      <p:sp>
        <p:nvSpPr>
          <p:cNvPr id="665" name="Google Shape;665;p18"/>
          <p:cNvSpPr txBox="1"/>
          <p:nvPr/>
        </p:nvSpPr>
        <p:spPr>
          <a:xfrm>
            <a:off x="286979" y="6759652"/>
            <a:ext cx="6986042" cy="494538"/>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Хор використовує методологію, яка поєднує традиційне хорове навчання з можливістю для студентів творчо впливати на репертуар та стиль виконання. Такий підхід сприяє створенню середовища співпраці та заохочує інновації в рамках хорової музики. </a:t>
            </a:r>
            <a:endParaRPr/>
          </a:p>
        </p:txBody>
      </p:sp>
      <p:sp>
        <p:nvSpPr>
          <p:cNvPr id="666" name="Google Shape;666;p18"/>
          <p:cNvSpPr txBox="1"/>
          <p:nvPr/>
        </p:nvSpPr>
        <p:spPr>
          <a:xfrm>
            <a:off x="273313" y="8464091"/>
            <a:ext cx="6986042" cy="656463"/>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До сильних сторін хору належать його здатність розвивати музичний талант, сприяти командній роботі та підвищувати культурний профіль університету. Ці переваги використовуються для залучення студентів до художньої діяльності, що збагачує їхній освітній досвід та сприяє формуванню почуття спільності. </a:t>
            </a:r>
            <a:endParaRPr/>
          </a:p>
        </p:txBody>
      </p:sp>
      <p:sp>
        <p:nvSpPr>
          <p:cNvPr id="667" name="Google Shape;667;p18"/>
          <p:cNvSpPr txBox="1"/>
          <p:nvPr/>
        </p:nvSpPr>
        <p:spPr>
          <a:xfrm>
            <a:off x="273313" y="1609173"/>
            <a:ext cx="4515902" cy="332613"/>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Імплементатор/промоутер: </a:t>
            </a:r>
            <a:r>
              <a:rPr lang="en-US" sz="1199" b="1" i="0" u="none" strike="noStrike" cap="none">
                <a:solidFill>
                  <a:srgbClr val="9E5A9E"/>
                </a:solidFill>
                <a:latin typeface="Ubuntu"/>
                <a:ea typeface="Ubuntu"/>
                <a:cs typeface="Ubuntu"/>
                <a:sym typeface="Ubuntu"/>
              </a:rPr>
              <a:t>Харківський національний університет імені В. Н. Каразіна </a:t>
            </a:r>
            <a:endParaRPr/>
          </a:p>
        </p:txBody>
      </p:sp>
      <p:sp>
        <p:nvSpPr>
          <p:cNvPr id="668" name="Google Shape;668;p18"/>
          <p:cNvSpPr txBox="1"/>
          <p:nvPr/>
        </p:nvSpPr>
        <p:spPr>
          <a:xfrm>
            <a:off x="273313" y="2138235"/>
            <a:ext cx="4723521" cy="170688"/>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Веб-сайт: </a:t>
            </a:r>
            <a:r>
              <a:rPr lang="en-US" sz="1199" b="1" i="0" u="none" strike="noStrike" cap="none">
                <a:solidFill>
                  <a:srgbClr val="9E5A9E"/>
                </a:solidFill>
                <a:latin typeface="Ubuntu"/>
                <a:ea typeface="Ubuntu"/>
                <a:cs typeface="Ubuntu"/>
                <a:sym typeface="Ubuntu"/>
              </a:rPr>
              <a:t>https://karazin.ua/en/kultura/ctudentskii-khor/ </a:t>
            </a:r>
            <a:endParaRPr/>
          </a:p>
        </p:txBody>
      </p:sp>
      <p:sp>
        <p:nvSpPr>
          <p:cNvPr id="669" name="Google Shape;669;p18"/>
          <p:cNvSpPr txBox="1"/>
          <p:nvPr/>
        </p:nvSpPr>
        <p:spPr>
          <a:xfrm>
            <a:off x="273313" y="2505373"/>
            <a:ext cx="4723521" cy="818388"/>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Цільова група: </a:t>
            </a:r>
            <a:r>
              <a:rPr lang="en-US" sz="1199" b="1" i="0" u="none" strike="noStrike" cap="none">
                <a:solidFill>
                  <a:srgbClr val="9E5A9E"/>
                </a:solidFill>
                <a:latin typeface="Ubuntu"/>
                <a:ea typeface="Ubuntu"/>
                <a:cs typeface="Ubuntu"/>
                <a:sym typeface="Ubuntu"/>
              </a:rPr>
              <a:t>Основними учасниками хору «Ad Libitum» є студенти Харківського національного університету імені В. Н. Каразіна, які цікавляться вокальним мистецтвом та хоровою музикою. Хор також залучає до співпраці ширшу університетську спільноту та громадськість через свої виступи. </a:t>
            </a:r>
            <a:endParaRPr/>
          </a:p>
        </p:txBody>
      </p:sp>
      <p:grpSp>
        <p:nvGrpSpPr>
          <p:cNvPr id="670" name="Google Shape;670;p18"/>
          <p:cNvGrpSpPr/>
          <p:nvPr/>
        </p:nvGrpSpPr>
        <p:grpSpPr>
          <a:xfrm>
            <a:off x="273313" y="348891"/>
            <a:ext cx="4515902" cy="992221"/>
            <a:chOff x="0" y="0"/>
            <a:chExt cx="6021202" cy="1322962"/>
          </a:xfrm>
        </p:grpSpPr>
        <p:grpSp>
          <p:nvGrpSpPr>
            <p:cNvPr id="671" name="Google Shape;671;p18"/>
            <p:cNvGrpSpPr/>
            <p:nvPr/>
          </p:nvGrpSpPr>
          <p:grpSpPr>
            <a:xfrm>
              <a:off x="0" y="0"/>
              <a:ext cx="6021202" cy="1322962"/>
              <a:chOff x="0" y="0"/>
              <a:chExt cx="1464050" cy="321677"/>
            </a:xfrm>
          </p:grpSpPr>
          <p:sp>
            <p:nvSpPr>
              <p:cNvPr id="672" name="Google Shape;672;p18"/>
              <p:cNvSpPr/>
              <p:nvPr/>
            </p:nvSpPr>
            <p:spPr>
              <a:xfrm>
                <a:off x="0" y="0"/>
                <a:ext cx="1464050" cy="321677"/>
              </a:xfrm>
              <a:custGeom>
                <a:avLst/>
                <a:gdLst/>
                <a:ahLst/>
                <a:cxnLst/>
                <a:rect l="l" t="t" r="r" b="b"/>
                <a:pathLst>
                  <a:path w="1464050" h="321677" extrusionOk="0">
                    <a:moveTo>
                      <a:pt x="0" y="0"/>
                    </a:moveTo>
                    <a:lnTo>
                      <a:pt x="1464050" y="0"/>
                    </a:lnTo>
                    <a:lnTo>
                      <a:pt x="1464050" y="321677"/>
                    </a:lnTo>
                    <a:lnTo>
                      <a:pt x="0" y="321677"/>
                    </a:lnTo>
                    <a:close/>
                  </a:path>
                </a:pathLst>
              </a:custGeom>
              <a:gradFill>
                <a:gsLst>
                  <a:gs pos="0">
                    <a:srgbClr val="49C3CE"/>
                  </a:gs>
                  <a:gs pos="50980">
                    <a:srgbClr val="9854A1"/>
                  </a:gs>
                  <a:gs pos="100000">
                    <a:srgbClr val="F26F72"/>
                  </a:gs>
                </a:gsLst>
                <a:lin ang="12000000" scaled="0"/>
              </a:gradFill>
              <a:ln>
                <a:noFill/>
              </a:ln>
            </p:spPr>
          </p:sp>
          <p:sp>
            <p:nvSpPr>
              <p:cNvPr id="673" name="Google Shape;673;p18"/>
              <p:cNvSpPr txBox="1"/>
              <p:nvPr/>
            </p:nvSpPr>
            <p:spPr>
              <a:xfrm>
                <a:off x="0" y="0"/>
                <a:ext cx="1464050" cy="321677"/>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674" name="Google Shape;674;p18"/>
            <p:cNvSpPr txBox="1"/>
            <p:nvPr/>
          </p:nvSpPr>
          <p:spPr>
            <a:xfrm>
              <a:off x="168753" y="144083"/>
              <a:ext cx="5683697" cy="886396"/>
            </a:xfrm>
            <a:prstGeom prst="rect">
              <a:avLst/>
            </a:prstGeom>
            <a:noFill/>
            <a:ln>
              <a:noFill/>
            </a:ln>
          </p:spPr>
          <p:txBody>
            <a:bodyPr spcFirstLastPara="1" wrap="square" lIns="0" tIns="0" rIns="0" bIns="0" anchor="t" anchorCtr="0">
              <a:spAutoFit/>
            </a:bodyPr>
            <a:lstStyle/>
            <a:p>
              <a:pPr marL="0" marR="0" lvl="0" indent="0" algn="l" rtl="0">
                <a:lnSpc>
                  <a:spcPct val="108002"/>
                </a:lnSpc>
                <a:spcBef>
                  <a:spcPts val="0"/>
                </a:spcBef>
                <a:spcAft>
                  <a:spcPts val="0"/>
                </a:spcAft>
                <a:buNone/>
              </a:pPr>
              <a:r>
                <a:rPr lang="en-US" sz="2000" b="1" i="0" u="none" strike="noStrike" cap="none" dirty="0">
                  <a:solidFill>
                    <a:srgbClr val="FFFFFF"/>
                  </a:solidFill>
                  <a:latin typeface="Ubuntu"/>
                  <a:ea typeface="Ubuntu"/>
                  <a:cs typeface="Ubuntu"/>
                  <a:sym typeface="Ubuntu"/>
                </a:rPr>
                <a:t>АКАДЕМІЧНИЙ СТУДЕНТСЬКИЙ ХОР «AD LIBITUM» </a:t>
              </a:r>
              <a:endParaRPr sz="2000" dirty="0"/>
            </a:p>
          </p:txBody>
        </p:sp>
      </p:grpSp>
      <p:sp>
        <p:nvSpPr>
          <p:cNvPr id="675" name="Google Shape;675;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676" name="Google Shape;676;p18"/>
          <p:cNvSpPr txBox="1"/>
          <p:nvPr/>
        </p:nvSpPr>
        <p:spPr>
          <a:xfrm>
            <a:off x="5302250" y="10315575"/>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18</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grpSp>
        <p:nvGrpSpPr>
          <p:cNvPr id="681" name="Google Shape;681;p19"/>
          <p:cNvGrpSpPr/>
          <p:nvPr/>
        </p:nvGrpSpPr>
        <p:grpSpPr>
          <a:xfrm>
            <a:off x="7395738" y="7697079"/>
            <a:ext cx="118846" cy="2846949"/>
            <a:chOff x="0" y="1"/>
            <a:chExt cx="158463" cy="3795931"/>
          </a:xfrm>
        </p:grpSpPr>
        <p:sp>
          <p:nvSpPr>
            <p:cNvPr id="682" name="Google Shape;682;p19"/>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683" name="Google Shape;683;p19"/>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1B3563"/>
                  </a:solidFill>
                  <a:latin typeface="Ubuntu"/>
                  <a:ea typeface="Ubuntu"/>
                  <a:cs typeface="Ubuntu"/>
                  <a:sym typeface="Ubuntu"/>
                </a:rPr>
                <a:t>Посібник з кращих практик «Мій мир» </a:t>
              </a:r>
              <a:endParaRPr/>
            </a:p>
          </p:txBody>
        </p:sp>
      </p:grpSp>
      <p:grpSp>
        <p:nvGrpSpPr>
          <p:cNvPr id="684" name="Google Shape;684;p19"/>
          <p:cNvGrpSpPr/>
          <p:nvPr/>
        </p:nvGrpSpPr>
        <p:grpSpPr>
          <a:xfrm>
            <a:off x="7548138" y="7849479"/>
            <a:ext cx="118846" cy="2846949"/>
            <a:chOff x="0" y="1"/>
            <a:chExt cx="158463" cy="3795931"/>
          </a:xfrm>
        </p:grpSpPr>
        <p:sp>
          <p:nvSpPr>
            <p:cNvPr id="685" name="Google Shape;685;p19"/>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686" name="Google Shape;686;p19"/>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002060"/>
                  </a:solidFill>
                  <a:latin typeface="Ubuntu"/>
                  <a:ea typeface="Ubuntu"/>
                  <a:cs typeface="Ubuntu"/>
                  <a:sym typeface="Ubuntu"/>
                </a:rPr>
                <a:t>Музика для молоді: дорожня карта підходу до побудови миру </a:t>
              </a:r>
              <a:endParaRPr/>
            </a:p>
          </p:txBody>
        </p:sp>
      </p:grpSp>
      <p:grpSp>
        <p:nvGrpSpPr>
          <p:cNvPr id="687" name="Google Shape;687;p19"/>
          <p:cNvGrpSpPr/>
          <p:nvPr/>
        </p:nvGrpSpPr>
        <p:grpSpPr>
          <a:xfrm>
            <a:off x="286979" y="3314738"/>
            <a:ext cx="2000861" cy="431008"/>
            <a:chOff x="0" y="0"/>
            <a:chExt cx="2667814" cy="574678"/>
          </a:xfrm>
        </p:grpSpPr>
        <p:grpSp>
          <p:nvGrpSpPr>
            <p:cNvPr id="688" name="Google Shape;688;p19"/>
            <p:cNvGrpSpPr/>
            <p:nvPr/>
          </p:nvGrpSpPr>
          <p:grpSpPr>
            <a:xfrm>
              <a:off x="0" y="0"/>
              <a:ext cx="2667814" cy="574678"/>
              <a:chOff x="0" y="0"/>
              <a:chExt cx="648677" cy="139732"/>
            </a:xfrm>
          </p:grpSpPr>
          <p:sp>
            <p:nvSpPr>
              <p:cNvPr id="689" name="Google Shape;689;p19"/>
              <p:cNvSpPr/>
              <p:nvPr/>
            </p:nvSpPr>
            <p:spPr>
              <a:xfrm>
                <a:off x="0" y="0"/>
                <a:ext cx="648677" cy="139732"/>
              </a:xfrm>
              <a:custGeom>
                <a:avLst/>
                <a:gdLst/>
                <a:ahLst/>
                <a:cxnLst/>
                <a:rect l="l" t="t" r="r" b="b"/>
                <a:pathLst>
                  <a:path w="648677" h="139732" extrusionOk="0">
                    <a:moveTo>
                      <a:pt x="0" y="0"/>
                    </a:moveTo>
                    <a:lnTo>
                      <a:pt x="648677" y="0"/>
                    </a:lnTo>
                    <a:lnTo>
                      <a:pt x="648677"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690" name="Google Shape;690;p19"/>
              <p:cNvSpPr txBox="1"/>
              <p:nvPr/>
            </p:nvSpPr>
            <p:spPr>
              <a:xfrm>
                <a:off x="0" y="0"/>
                <a:ext cx="648677"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691" name="Google Shape;691;p19"/>
            <p:cNvSpPr txBox="1"/>
            <p:nvPr/>
          </p:nvSpPr>
          <p:spPr>
            <a:xfrm>
              <a:off x="74769" y="125033"/>
              <a:ext cx="2518276" cy="324612"/>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sz="1599" b="1" i="0" u="none" strike="noStrike" cap="none">
                  <a:solidFill>
                    <a:srgbClr val="FFFFFF"/>
                  </a:solidFill>
                  <a:latin typeface="Ubuntu"/>
                  <a:ea typeface="Ubuntu"/>
                  <a:cs typeface="Ubuntu"/>
                  <a:sym typeface="Ubuntu"/>
                </a:rPr>
                <a:t>ОПИС</a:t>
              </a:r>
              <a:endParaRPr/>
            </a:p>
          </p:txBody>
        </p:sp>
      </p:grpSp>
      <p:grpSp>
        <p:nvGrpSpPr>
          <p:cNvPr id="692" name="Google Shape;692;p19"/>
          <p:cNvGrpSpPr/>
          <p:nvPr/>
        </p:nvGrpSpPr>
        <p:grpSpPr>
          <a:xfrm>
            <a:off x="195807" y="5100220"/>
            <a:ext cx="3023110" cy="431008"/>
            <a:chOff x="-121563" y="0"/>
            <a:chExt cx="4030813" cy="574678"/>
          </a:xfrm>
        </p:grpSpPr>
        <p:grpSp>
          <p:nvGrpSpPr>
            <p:cNvPr id="693" name="Google Shape;693;p19"/>
            <p:cNvGrpSpPr/>
            <p:nvPr/>
          </p:nvGrpSpPr>
          <p:grpSpPr>
            <a:xfrm>
              <a:off x="0" y="0"/>
              <a:ext cx="3824130" cy="574678"/>
              <a:chOff x="0" y="0"/>
              <a:chExt cx="929834" cy="139732"/>
            </a:xfrm>
          </p:grpSpPr>
          <p:sp>
            <p:nvSpPr>
              <p:cNvPr id="694" name="Google Shape;694;p19"/>
              <p:cNvSpPr/>
              <p:nvPr/>
            </p:nvSpPr>
            <p:spPr>
              <a:xfrm>
                <a:off x="0" y="0"/>
                <a:ext cx="929834" cy="139732"/>
              </a:xfrm>
              <a:custGeom>
                <a:avLst/>
                <a:gdLst/>
                <a:ahLst/>
                <a:cxnLst/>
                <a:rect l="l" t="t" r="r" b="b"/>
                <a:pathLst>
                  <a:path w="929834" h="139732" extrusionOk="0">
                    <a:moveTo>
                      <a:pt x="0" y="0"/>
                    </a:moveTo>
                    <a:lnTo>
                      <a:pt x="929834" y="0"/>
                    </a:lnTo>
                    <a:lnTo>
                      <a:pt x="929834"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695" name="Google Shape;695;p19"/>
              <p:cNvSpPr txBox="1"/>
              <p:nvPr/>
            </p:nvSpPr>
            <p:spPr>
              <a:xfrm>
                <a:off x="0" y="0"/>
                <a:ext cx="929834"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696" name="Google Shape;696;p19"/>
            <p:cNvSpPr txBox="1"/>
            <p:nvPr/>
          </p:nvSpPr>
          <p:spPr>
            <a:xfrm>
              <a:off x="-121563" y="103444"/>
              <a:ext cx="4030813" cy="310256"/>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b="1" i="0" u="none" strike="noStrike" cap="none" dirty="0">
                  <a:solidFill>
                    <a:srgbClr val="FFFFFF"/>
                  </a:solidFill>
                  <a:latin typeface="Ubuntu"/>
                  <a:ea typeface="Ubuntu"/>
                  <a:cs typeface="Ubuntu"/>
                  <a:sym typeface="Ubuntu"/>
                </a:rPr>
                <a:t>ЗАСТОСОВАНА МЕТОДОЛОГІЯ</a:t>
              </a:r>
              <a:endParaRPr dirty="0"/>
            </a:p>
          </p:txBody>
        </p:sp>
      </p:grpSp>
      <p:grpSp>
        <p:nvGrpSpPr>
          <p:cNvPr id="697" name="Google Shape;697;p19"/>
          <p:cNvGrpSpPr/>
          <p:nvPr/>
        </p:nvGrpSpPr>
        <p:grpSpPr>
          <a:xfrm>
            <a:off x="273313" y="6885702"/>
            <a:ext cx="2868098" cy="431008"/>
            <a:chOff x="0" y="0"/>
            <a:chExt cx="3824130" cy="574678"/>
          </a:xfrm>
        </p:grpSpPr>
        <p:grpSp>
          <p:nvGrpSpPr>
            <p:cNvPr id="698" name="Google Shape;698;p19"/>
            <p:cNvGrpSpPr/>
            <p:nvPr/>
          </p:nvGrpSpPr>
          <p:grpSpPr>
            <a:xfrm>
              <a:off x="0" y="0"/>
              <a:ext cx="3824130" cy="574678"/>
              <a:chOff x="0" y="0"/>
              <a:chExt cx="929834" cy="139732"/>
            </a:xfrm>
          </p:grpSpPr>
          <p:sp>
            <p:nvSpPr>
              <p:cNvPr id="699" name="Google Shape;699;p19"/>
              <p:cNvSpPr/>
              <p:nvPr/>
            </p:nvSpPr>
            <p:spPr>
              <a:xfrm>
                <a:off x="0" y="0"/>
                <a:ext cx="929834" cy="139732"/>
              </a:xfrm>
              <a:custGeom>
                <a:avLst/>
                <a:gdLst/>
                <a:ahLst/>
                <a:cxnLst/>
                <a:rect l="l" t="t" r="r" b="b"/>
                <a:pathLst>
                  <a:path w="929834" h="139732" extrusionOk="0">
                    <a:moveTo>
                      <a:pt x="0" y="0"/>
                    </a:moveTo>
                    <a:lnTo>
                      <a:pt x="929834" y="0"/>
                    </a:lnTo>
                    <a:lnTo>
                      <a:pt x="929834"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700" name="Google Shape;700;p19"/>
              <p:cNvSpPr txBox="1"/>
              <p:nvPr/>
            </p:nvSpPr>
            <p:spPr>
              <a:xfrm>
                <a:off x="0" y="0"/>
                <a:ext cx="929834"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701" name="Google Shape;701;p19"/>
            <p:cNvSpPr txBox="1"/>
            <p:nvPr/>
          </p:nvSpPr>
          <p:spPr>
            <a:xfrm>
              <a:off x="107177" y="125033"/>
              <a:ext cx="3609777" cy="324612"/>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sz="1599" b="1" i="0" u="none" strike="noStrike" cap="none">
                  <a:solidFill>
                    <a:srgbClr val="FFFFFF"/>
                  </a:solidFill>
                  <a:latin typeface="Ubuntu"/>
                  <a:ea typeface="Ubuntu"/>
                  <a:cs typeface="Ubuntu"/>
                  <a:sym typeface="Ubuntu"/>
                </a:rPr>
                <a:t>ОСНОВНІ РЕЗУЛЬТАТИ</a:t>
              </a:r>
              <a:endParaRPr/>
            </a:p>
          </p:txBody>
        </p:sp>
      </p:grpSp>
      <p:sp>
        <p:nvSpPr>
          <p:cNvPr id="702" name="Google Shape;702;p19"/>
          <p:cNvSpPr/>
          <p:nvPr/>
        </p:nvSpPr>
        <p:spPr>
          <a:xfrm>
            <a:off x="5617138" y="575787"/>
            <a:ext cx="1642216" cy="1642216"/>
          </a:xfrm>
          <a:custGeom>
            <a:avLst/>
            <a:gdLst/>
            <a:ahLst/>
            <a:cxnLst/>
            <a:rect l="l" t="t" r="r" b="b"/>
            <a:pathLst>
              <a:path w="812800" h="812800" extrusionOk="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9"/>
          <p:cNvSpPr txBox="1"/>
          <p:nvPr/>
        </p:nvSpPr>
        <p:spPr>
          <a:xfrm>
            <a:off x="266178" y="3964493"/>
            <a:ext cx="6986042" cy="656463"/>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YAC реалізує різноманітні проекти, спрямовані на розширення можливостей молоді. Наприклад, проект «Блакитні серця» зосереджений на інтеграції переміщених осіб у місцеві громади шляхом підвищення їхніх лідерських навичок та заохочення активної громадянської позиції. Діяльність включає навчальні курси, аналітичні дослідження та створення цифрових платформ для комунікації та обміну ресурсами. </a:t>
            </a:r>
            <a:endParaRPr/>
          </a:p>
        </p:txBody>
      </p:sp>
      <p:sp>
        <p:nvSpPr>
          <p:cNvPr id="704" name="Google Shape;704;p19"/>
          <p:cNvSpPr txBox="1"/>
          <p:nvPr/>
        </p:nvSpPr>
        <p:spPr>
          <a:xfrm>
            <a:off x="286979" y="5753395"/>
            <a:ext cx="6986042" cy="656463"/>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dirty="0">
                <a:solidFill>
                  <a:srgbClr val="1B3563"/>
                </a:solidFill>
                <a:latin typeface="Ubuntu"/>
                <a:ea typeface="Ubuntu"/>
                <a:cs typeface="Ubuntu"/>
                <a:sym typeface="Ubuntu"/>
              </a:rPr>
              <a:t>YAC </a:t>
            </a:r>
            <a:r>
              <a:rPr lang="en-US" sz="1200" b="0" i="0" u="none" strike="noStrike" cap="none" dirty="0" err="1">
                <a:solidFill>
                  <a:srgbClr val="1B3563"/>
                </a:solidFill>
                <a:latin typeface="Ubuntu"/>
                <a:ea typeface="Ubuntu"/>
                <a:cs typeface="Ubuntu"/>
                <a:sym typeface="Ubuntu"/>
              </a:rPr>
              <a:t>використовує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інтерактивні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партисипативні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методики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своїх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навчальних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програмах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Це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включає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семінари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рольові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ігри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реалізацію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реальних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проектів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які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розроблені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таким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чином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щоб</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бути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інноваційними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розвиваючи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практичні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навички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заохочуючи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активну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участь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Такі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підходи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тільки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передають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знання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але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формують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впевненість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лідерські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здібності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серед</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учасників</a:t>
            </a:r>
            <a:r>
              <a:rPr lang="en-US" sz="1200" b="0" i="0" u="none" strike="noStrike" cap="none" dirty="0">
                <a:solidFill>
                  <a:srgbClr val="1B3563"/>
                </a:solidFill>
                <a:latin typeface="Ubuntu"/>
                <a:ea typeface="Ubuntu"/>
                <a:cs typeface="Ubuntu"/>
                <a:sym typeface="Ubuntu"/>
              </a:rPr>
              <a:t>.</a:t>
            </a:r>
            <a:endParaRPr dirty="0"/>
          </a:p>
        </p:txBody>
      </p:sp>
      <p:sp>
        <p:nvSpPr>
          <p:cNvPr id="705" name="Google Shape;705;p19"/>
          <p:cNvSpPr txBox="1"/>
          <p:nvPr/>
        </p:nvSpPr>
        <p:spPr>
          <a:xfrm>
            <a:off x="273312" y="7530347"/>
            <a:ext cx="6986042" cy="818388"/>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dirty="0">
                <a:solidFill>
                  <a:srgbClr val="1B3563"/>
                </a:solidFill>
                <a:latin typeface="Ubuntu"/>
                <a:ea typeface="Ubuntu"/>
                <a:cs typeface="Ubuntu"/>
                <a:sym typeface="Ubuntu"/>
              </a:rPr>
              <a:t>Сильні </a:t>
            </a:r>
            <a:r>
              <a:rPr lang="en-US" sz="1200" b="0" i="0" u="none" strike="noStrike" cap="none" dirty="0" err="1">
                <a:solidFill>
                  <a:srgbClr val="1B3563"/>
                </a:solidFill>
                <a:latin typeface="Ubuntu"/>
                <a:ea typeface="Ubuntu"/>
                <a:cs typeface="Ubuntu"/>
                <a:sym typeface="Ubuntu"/>
              </a:rPr>
              <a:t>сторони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ініціатив</a:t>
            </a:r>
            <a:r>
              <a:rPr lang="en-US" sz="1200" b="0" i="0" u="none" strike="noStrike" cap="none" dirty="0">
                <a:solidFill>
                  <a:srgbClr val="1B3563"/>
                </a:solidFill>
                <a:latin typeface="Ubuntu"/>
                <a:ea typeface="Ubuntu"/>
                <a:cs typeface="Ubuntu"/>
                <a:sym typeface="Ubuntu"/>
              </a:rPr>
              <a:t> YAC </a:t>
            </a:r>
            <a:r>
              <a:rPr lang="en-US" sz="1200" b="0" i="0" u="none" strike="noStrike" cap="none" dirty="0" err="1">
                <a:solidFill>
                  <a:srgbClr val="1B3563"/>
                </a:solidFill>
                <a:latin typeface="Ubuntu"/>
                <a:ea typeface="Ubuntu"/>
                <a:cs typeface="Ubuntu"/>
                <a:sym typeface="Ubuntu"/>
              </a:rPr>
              <a:t>полягають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їх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інклюзивному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партисипативному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підході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який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ефективно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залучає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цільову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групу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Надаючи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платформи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для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молоді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щоб</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вони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могли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очолювати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проекти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ініціативи</a:t>
            </a:r>
            <a:r>
              <a:rPr lang="en-US" sz="1200" b="0" i="0" u="none" strike="noStrike" cap="none" dirty="0">
                <a:solidFill>
                  <a:srgbClr val="1B3563"/>
                </a:solidFill>
                <a:latin typeface="Ubuntu"/>
                <a:ea typeface="Ubuntu"/>
                <a:cs typeface="Ubuntu"/>
                <a:sym typeface="Ubuntu"/>
              </a:rPr>
              <a:t>, YAC </a:t>
            </a:r>
            <a:r>
              <a:rPr lang="en-US" sz="1200" b="0" i="0" u="none" strike="noStrike" cap="none" dirty="0" err="1">
                <a:solidFill>
                  <a:srgbClr val="1B3563"/>
                </a:solidFill>
                <a:latin typeface="Ubuntu"/>
                <a:ea typeface="Ubuntu"/>
                <a:cs typeface="Ubuntu"/>
                <a:sym typeface="Ubuntu"/>
              </a:rPr>
              <a:t>сприяє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підприємництву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активній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громадянській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позиції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Учасники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відреагували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позитивно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часто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беручи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себе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керівництво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проектах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громади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створюючи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молодіжні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ради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тим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самим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демонструючи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вплив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ініціативи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розвиток</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лідерських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якостей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громадянської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активності</a:t>
            </a:r>
            <a:r>
              <a:rPr lang="en-US" sz="1200" b="0" i="0" u="none" strike="noStrike" cap="none" dirty="0">
                <a:solidFill>
                  <a:srgbClr val="1B3563"/>
                </a:solidFill>
                <a:latin typeface="Ubuntu"/>
                <a:ea typeface="Ubuntu"/>
                <a:cs typeface="Ubuntu"/>
                <a:sym typeface="Ubuntu"/>
              </a:rPr>
              <a:t>. </a:t>
            </a:r>
            <a:endParaRPr dirty="0"/>
          </a:p>
        </p:txBody>
      </p:sp>
      <p:sp>
        <p:nvSpPr>
          <p:cNvPr id="706" name="Google Shape;706;p19"/>
          <p:cNvSpPr txBox="1"/>
          <p:nvPr/>
        </p:nvSpPr>
        <p:spPr>
          <a:xfrm>
            <a:off x="286979" y="1236535"/>
            <a:ext cx="4515902" cy="170688"/>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dirty="0" err="1">
                <a:solidFill>
                  <a:srgbClr val="1B3563"/>
                </a:solidFill>
                <a:latin typeface="Ubuntu"/>
                <a:ea typeface="Ubuntu"/>
                <a:cs typeface="Ubuntu"/>
                <a:sym typeface="Ubuntu"/>
              </a:rPr>
              <a:t>Виконавець</a:t>
            </a:r>
            <a:r>
              <a:rPr lang="en-US" sz="1199" b="1" i="0" u="none" strike="noStrike" cap="none" dirty="0">
                <a:solidFill>
                  <a:srgbClr val="1B3563"/>
                </a:solidFill>
                <a:latin typeface="Ubuntu"/>
                <a:ea typeface="Ubuntu"/>
                <a:cs typeface="Ubuntu"/>
                <a:sym typeface="Ubuntu"/>
              </a:rPr>
              <a:t>/</a:t>
            </a:r>
            <a:r>
              <a:rPr lang="en-US" sz="1199" b="1" i="0" u="none" strike="noStrike" cap="none" dirty="0" err="1">
                <a:solidFill>
                  <a:srgbClr val="1B3563"/>
                </a:solidFill>
                <a:latin typeface="Ubuntu"/>
                <a:ea typeface="Ubuntu"/>
                <a:cs typeface="Ubuntu"/>
                <a:sym typeface="Ubuntu"/>
              </a:rPr>
              <a:t>промоутер</a:t>
            </a:r>
            <a:r>
              <a:rPr lang="en-US" sz="1199" b="1" i="0" u="none" strike="noStrike" cap="none" dirty="0">
                <a:solidFill>
                  <a:srgbClr val="1B3563"/>
                </a:solidFill>
                <a:latin typeface="Ubuntu"/>
                <a:ea typeface="Ubuntu"/>
                <a:cs typeface="Ubuntu"/>
                <a:sym typeface="Ubuntu"/>
              </a:rPr>
              <a:t>: </a:t>
            </a:r>
            <a:r>
              <a:rPr lang="en-US" sz="1199" b="1" i="0" u="none" strike="noStrike" cap="none" dirty="0">
                <a:solidFill>
                  <a:srgbClr val="9E5A9E"/>
                </a:solidFill>
                <a:latin typeface="Ubuntu"/>
                <a:ea typeface="Ubuntu"/>
                <a:cs typeface="Ubuntu"/>
                <a:sym typeface="Ubuntu"/>
              </a:rPr>
              <a:t>Young Agents of Change (YAC)</a:t>
            </a:r>
            <a:endParaRPr dirty="0"/>
          </a:p>
        </p:txBody>
      </p:sp>
      <p:sp>
        <p:nvSpPr>
          <p:cNvPr id="707" name="Google Shape;707;p19"/>
          <p:cNvSpPr txBox="1"/>
          <p:nvPr/>
        </p:nvSpPr>
        <p:spPr>
          <a:xfrm>
            <a:off x="273313" y="1617832"/>
            <a:ext cx="4723521" cy="170688"/>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Веб-сайт: </a:t>
            </a:r>
            <a:r>
              <a:rPr lang="en-US" sz="1199" b="1" i="0" u="none" strike="noStrike" cap="none">
                <a:solidFill>
                  <a:srgbClr val="9E5A9E"/>
                </a:solidFill>
                <a:latin typeface="Ubuntu"/>
                <a:ea typeface="Ubuntu"/>
                <a:cs typeface="Ubuntu"/>
                <a:sym typeface="Ubuntu"/>
              </a:rPr>
              <a:t>https://yac.org.ua/ </a:t>
            </a:r>
            <a:endParaRPr/>
          </a:p>
        </p:txBody>
      </p:sp>
      <p:sp>
        <p:nvSpPr>
          <p:cNvPr id="708" name="Google Shape;708;p19"/>
          <p:cNvSpPr txBox="1"/>
          <p:nvPr/>
        </p:nvSpPr>
        <p:spPr>
          <a:xfrm>
            <a:off x="273313" y="1999130"/>
            <a:ext cx="4723521" cy="818388"/>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Цільова група: </a:t>
            </a:r>
            <a:r>
              <a:rPr lang="en-US" sz="1199" b="1" i="0" u="none" strike="noStrike" cap="none">
                <a:solidFill>
                  <a:srgbClr val="9E5A9E"/>
                </a:solidFill>
                <a:latin typeface="Ubuntu"/>
                <a:ea typeface="Ubuntu"/>
                <a:cs typeface="Ubuntu"/>
                <a:sym typeface="Ubuntu"/>
              </a:rPr>
              <a:t>YAC в першу чергу орієнтована на молодь віком від 13 до 30 років, включаючи молодіжних працівників, освітян та координаторів молодіжних проектів. Їхні ініціативи також поширюються на внутрішньо переміщених осіб (ВПО) та біженців, маючи на меті інтегрувати ці групи в місцеві громади за допомогою різних програм. </a:t>
            </a:r>
            <a:endParaRPr/>
          </a:p>
        </p:txBody>
      </p:sp>
      <p:grpSp>
        <p:nvGrpSpPr>
          <p:cNvPr id="709" name="Google Shape;709;p19"/>
          <p:cNvGrpSpPr/>
          <p:nvPr/>
        </p:nvGrpSpPr>
        <p:grpSpPr>
          <a:xfrm>
            <a:off x="273313" y="348891"/>
            <a:ext cx="5507923" cy="611221"/>
            <a:chOff x="0" y="0"/>
            <a:chExt cx="7343897" cy="814962"/>
          </a:xfrm>
        </p:grpSpPr>
        <p:grpSp>
          <p:nvGrpSpPr>
            <p:cNvPr id="710" name="Google Shape;710;p19"/>
            <p:cNvGrpSpPr/>
            <p:nvPr/>
          </p:nvGrpSpPr>
          <p:grpSpPr>
            <a:xfrm>
              <a:off x="0" y="0"/>
              <a:ext cx="7343897" cy="814962"/>
              <a:chOff x="0" y="0"/>
              <a:chExt cx="1785662" cy="198157"/>
            </a:xfrm>
          </p:grpSpPr>
          <p:sp>
            <p:nvSpPr>
              <p:cNvPr id="711" name="Google Shape;711;p19"/>
              <p:cNvSpPr/>
              <p:nvPr/>
            </p:nvSpPr>
            <p:spPr>
              <a:xfrm>
                <a:off x="0" y="0"/>
                <a:ext cx="1785662" cy="198157"/>
              </a:xfrm>
              <a:custGeom>
                <a:avLst/>
                <a:gdLst/>
                <a:ahLst/>
                <a:cxnLst/>
                <a:rect l="l" t="t" r="r" b="b"/>
                <a:pathLst>
                  <a:path w="1785662" h="198157" extrusionOk="0">
                    <a:moveTo>
                      <a:pt x="0" y="0"/>
                    </a:moveTo>
                    <a:lnTo>
                      <a:pt x="1785662" y="0"/>
                    </a:lnTo>
                    <a:lnTo>
                      <a:pt x="1785662" y="198157"/>
                    </a:lnTo>
                    <a:lnTo>
                      <a:pt x="0" y="198157"/>
                    </a:lnTo>
                    <a:close/>
                  </a:path>
                </a:pathLst>
              </a:custGeom>
              <a:gradFill>
                <a:gsLst>
                  <a:gs pos="0">
                    <a:srgbClr val="49C3CE"/>
                  </a:gs>
                  <a:gs pos="50980">
                    <a:srgbClr val="9854A1"/>
                  </a:gs>
                  <a:gs pos="100000">
                    <a:srgbClr val="F26F72"/>
                  </a:gs>
                </a:gsLst>
                <a:lin ang="12000000" scaled="0"/>
              </a:gradFill>
              <a:ln>
                <a:noFill/>
              </a:ln>
            </p:spPr>
          </p:sp>
          <p:sp>
            <p:nvSpPr>
              <p:cNvPr id="712" name="Google Shape;712;p19"/>
              <p:cNvSpPr txBox="1"/>
              <p:nvPr/>
            </p:nvSpPr>
            <p:spPr>
              <a:xfrm>
                <a:off x="0" y="0"/>
                <a:ext cx="1785662" cy="198157"/>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713" name="Google Shape;713;p19"/>
            <p:cNvSpPr txBox="1"/>
            <p:nvPr/>
          </p:nvSpPr>
          <p:spPr>
            <a:xfrm>
              <a:off x="205823" y="144083"/>
              <a:ext cx="6932250" cy="620257"/>
            </a:xfrm>
            <a:prstGeom prst="rect">
              <a:avLst/>
            </a:prstGeom>
            <a:noFill/>
            <a:ln>
              <a:noFill/>
            </a:ln>
          </p:spPr>
          <p:txBody>
            <a:bodyPr spcFirstLastPara="1" wrap="square" lIns="0" tIns="0" rIns="0" bIns="0" anchor="t" anchorCtr="0">
              <a:spAutoFit/>
            </a:bodyPr>
            <a:lstStyle/>
            <a:p>
              <a:pPr marL="0" marR="0" lvl="0" indent="0" algn="l" rtl="0">
                <a:lnSpc>
                  <a:spcPct val="108002"/>
                </a:lnSpc>
                <a:spcBef>
                  <a:spcPts val="0"/>
                </a:spcBef>
                <a:spcAft>
                  <a:spcPts val="0"/>
                </a:spcAft>
                <a:buNone/>
              </a:pPr>
              <a:r>
                <a:rPr lang="uk-UA" sz="2799" b="1" i="0" u="none" strike="noStrike" cap="none" dirty="0">
                  <a:solidFill>
                    <a:srgbClr val="FFFFFF"/>
                  </a:solidFill>
                  <a:latin typeface="Ubuntu"/>
                  <a:ea typeface="Ubuntu"/>
                  <a:cs typeface="Ubuntu"/>
                  <a:sym typeface="Ubuntu"/>
                </a:rPr>
                <a:t>МОЛОДІ АГЕНТИ ЗМІН</a:t>
              </a:r>
              <a:endParaRPr dirty="0"/>
            </a:p>
          </p:txBody>
        </p:sp>
      </p:grpSp>
      <p:sp>
        <p:nvSpPr>
          <p:cNvPr id="714" name="Google Shape;714;p19"/>
          <p:cNvSpPr/>
          <p:nvPr/>
        </p:nvSpPr>
        <p:spPr>
          <a:xfrm>
            <a:off x="273313" y="8831767"/>
            <a:ext cx="6999708" cy="1489771"/>
          </a:xfrm>
          <a:custGeom>
            <a:avLst/>
            <a:gdLst/>
            <a:ahLst/>
            <a:cxnLst/>
            <a:rect l="l" t="t" r="r" b="b"/>
            <a:pathLst>
              <a:path w="6999708" h="1489771" extrusionOk="0">
                <a:moveTo>
                  <a:pt x="0" y="0"/>
                </a:moveTo>
                <a:lnTo>
                  <a:pt x="6999708" y="0"/>
                </a:lnTo>
                <a:lnTo>
                  <a:pt x="6999708" y="1489771"/>
                </a:lnTo>
                <a:lnTo>
                  <a:pt x="0" y="1489771"/>
                </a:lnTo>
                <a:lnTo>
                  <a:pt x="0" y="0"/>
                </a:lnTo>
                <a:close/>
              </a:path>
            </a:pathLst>
          </a:custGeom>
          <a:blipFill rotWithShape="1">
            <a:blip r:embed="rId5">
              <a:alphaModFix/>
            </a:blip>
            <a:stretch>
              <a:fillRect t="-49809" b="-162847"/>
            </a:stretch>
          </a:blipFill>
          <a:ln>
            <a:noFill/>
          </a:ln>
        </p:spPr>
      </p:sp>
      <p:sp>
        <p:nvSpPr>
          <p:cNvPr id="715" name="Google Shape;715;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716" name="Google Shape;716;p19"/>
          <p:cNvSpPr txBox="1"/>
          <p:nvPr/>
        </p:nvSpPr>
        <p:spPr>
          <a:xfrm>
            <a:off x="5302250" y="10315575"/>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19</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p:nvPr/>
        </p:nvSpPr>
        <p:spPr>
          <a:xfrm>
            <a:off x="132220" y="1349664"/>
            <a:ext cx="7206963" cy="3039939"/>
          </a:xfrm>
          <a:custGeom>
            <a:avLst/>
            <a:gdLst/>
            <a:ahLst/>
            <a:cxnLst/>
            <a:rect l="l" t="t" r="r" b="b"/>
            <a:pathLst>
              <a:path w="7206963" h="3039939" extrusionOk="0">
                <a:moveTo>
                  <a:pt x="0" y="0"/>
                </a:moveTo>
                <a:lnTo>
                  <a:pt x="7206963" y="0"/>
                </a:lnTo>
                <a:lnTo>
                  <a:pt x="7206963" y="3039939"/>
                </a:lnTo>
                <a:lnTo>
                  <a:pt x="0" y="3039939"/>
                </a:lnTo>
                <a:lnTo>
                  <a:pt x="0" y="0"/>
                </a:lnTo>
                <a:close/>
              </a:path>
            </a:pathLst>
          </a:custGeom>
          <a:blipFill rotWithShape="1">
            <a:blip r:embed="rId3">
              <a:alphaModFix/>
            </a:blip>
            <a:stretch>
              <a:fillRect l="-27185" t="-144882" r="-38790" b="-16959"/>
            </a:stretch>
          </a:blipFill>
          <a:ln>
            <a:noFill/>
          </a:ln>
        </p:spPr>
      </p:sp>
      <p:grpSp>
        <p:nvGrpSpPr>
          <p:cNvPr id="105" name="Google Shape;105;p2"/>
          <p:cNvGrpSpPr/>
          <p:nvPr/>
        </p:nvGrpSpPr>
        <p:grpSpPr>
          <a:xfrm>
            <a:off x="1275173" y="8416693"/>
            <a:ext cx="4326139" cy="433905"/>
            <a:chOff x="0" y="0"/>
            <a:chExt cx="2826249" cy="283469"/>
          </a:xfrm>
        </p:grpSpPr>
        <p:sp>
          <p:nvSpPr>
            <p:cNvPr id="106" name="Google Shape;106;p2"/>
            <p:cNvSpPr/>
            <p:nvPr/>
          </p:nvSpPr>
          <p:spPr>
            <a:xfrm>
              <a:off x="0" y="0"/>
              <a:ext cx="2826249" cy="283469"/>
            </a:xfrm>
            <a:custGeom>
              <a:avLst/>
              <a:gdLst/>
              <a:ahLst/>
              <a:cxnLst/>
              <a:rect l="l" t="t" r="r" b="b"/>
              <a:pathLst>
                <a:path w="2826249" h="283469" extrusionOk="0">
                  <a:moveTo>
                    <a:pt x="0" y="0"/>
                  </a:moveTo>
                  <a:lnTo>
                    <a:pt x="2826249" y="0"/>
                  </a:lnTo>
                  <a:lnTo>
                    <a:pt x="2826249" y="283469"/>
                  </a:lnTo>
                  <a:lnTo>
                    <a:pt x="0" y="283469"/>
                  </a:lnTo>
                  <a:close/>
                </a:path>
              </a:pathLst>
            </a:custGeom>
            <a:solidFill>
              <a:srgbClr val="000000">
                <a:alpha val="0"/>
              </a:srgbClr>
            </a:solidFill>
            <a:ln>
              <a:noFill/>
            </a:ln>
          </p:spPr>
        </p:sp>
        <p:sp>
          <p:nvSpPr>
            <p:cNvPr id="107" name="Google Shape;107;p2"/>
            <p:cNvSpPr txBox="1"/>
            <p:nvPr/>
          </p:nvSpPr>
          <p:spPr>
            <a:xfrm>
              <a:off x="0" y="0"/>
              <a:ext cx="2826249" cy="283469"/>
            </a:xfrm>
            <a:prstGeom prst="rect">
              <a:avLst/>
            </a:prstGeom>
            <a:noFill/>
            <a:ln>
              <a:noFill/>
            </a:ln>
          </p:spPr>
          <p:txBody>
            <a:bodyPr spcFirstLastPara="1" wrap="square" lIns="0" tIns="0" rIns="0" bIns="0" anchor="ctr" anchorCtr="0">
              <a:noAutofit/>
            </a:bodyPr>
            <a:lstStyle/>
            <a:p>
              <a:pPr marL="0" marR="0" lvl="0" indent="0" algn="l"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8" name="Google Shape;108;p2"/>
          <p:cNvGrpSpPr/>
          <p:nvPr/>
        </p:nvGrpSpPr>
        <p:grpSpPr>
          <a:xfrm>
            <a:off x="1275173" y="8864615"/>
            <a:ext cx="4326139" cy="433905"/>
            <a:chOff x="0" y="0"/>
            <a:chExt cx="2826249" cy="283469"/>
          </a:xfrm>
        </p:grpSpPr>
        <p:sp>
          <p:nvSpPr>
            <p:cNvPr id="109" name="Google Shape;109;p2"/>
            <p:cNvSpPr/>
            <p:nvPr/>
          </p:nvSpPr>
          <p:spPr>
            <a:xfrm>
              <a:off x="0" y="0"/>
              <a:ext cx="2826249" cy="283469"/>
            </a:xfrm>
            <a:custGeom>
              <a:avLst/>
              <a:gdLst/>
              <a:ahLst/>
              <a:cxnLst/>
              <a:rect l="l" t="t" r="r" b="b"/>
              <a:pathLst>
                <a:path w="2826249" h="283469" extrusionOk="0">
                  <a:moveTo>
                    <a:pt x="0" y="0"/>
                  </a:moveTo>
                  <a:lnTo>
                    <a:pt x="2826249" y="0"/>
                  </a:lnTo>
                  <a:lnTo>
                    <a:pt x="2826249" y="283469"/>
                  </a:lnTo>
                  <a:lnTo>
                    <a:pt x="0" y="283469"/>
                  </a:lnTo>
                  <a:close/>
                </a:path>
              </a:pathLst>
            </a:custGeom>
            <a:solidFill>
              <a:srgbClr val="000000">
                <a:alpha val="0"/>
              </a:srgbClr>
            </a:solidFill>
            <a:ln>
              <a:noFill/>
            </a:ln>
          </p:spPr>
        </p:sp>
        <p:sp>
          <p:nvSpPr>
            <p:cNvPr id="110" name="Google Shape;110;p2"/>
            <p:cNvSpPr txBox="1"/>
            <p:nvPr/>
          </p:nvSpPr>
          <p:spPr>
            <a:xfrm>
              <a:off x="0" y="0"/>
              <a:ext cx="2826249" cy="283469"/>
            </a:xfrm>
            <a:prstGeom prst="rect">
              <a:avLst/>
            </a:prstGeom>
            <a:noFill/>
            <a:ln>
              <a:noFill/>
            </a:ln>
          </p:spPr>
          <p:txBody>
            <a:bodyPr spcFirstLastPara="1" wrap="square" lIns="0" tIns="0" rIns="0" bIns="0" anchor="ctr" anchorCtr="0">
              <a:noAutofit/>
            </a:bodyPr>
            <a:lstStyle/>
            <a:p>
              <a:pPr marL="0" marR="0" lvl="0" indent="0" algn="l"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1" name="Google Shape;111;p2"/>
          <p:cNvGrpSpPr/>
          <p:nvPr/>
        </p:nvGrpSpPr>
        <p:grpSpPr>
          <a:xfrm>
            <a:off x="132220" y="79843"/>
            <a:ext cx="4224657" cy="1134149"/>
            <a:chOff x="0" y="0"/>
            <a:chExt cx="2759951" cy="740935"/>
          </a:xfrm>
        </p:grpSpPr>
        <p:sp>
          <p:nvSpPr>
            <p:cNvPr id="112" name="Google Shape;112;p2"/>
            <p:cNvSpPr/>
            <p:nvPr/>
          </p:nvSpPr>
          <p:spPr>
            <a:xfrm>
              <a:off x="0" y="0"/>
              <a:ext cx="2759951" cy="740935"/>
            </a:xfrm>
            <a:custGeom>
              <a:avLst/>
              <a:gdLst/>
              <a:ahLst/>
              <a:cxnLst/>
              <a:rect l="l" t="t" r="r" b="b"/>
              <a:pathLst>
                <a:path w="2759951" h="740935" extrusionOk="0">
                  <a:moveTo>
                    <a:pt x="0" y="0"/>
                  </a:moveTo>
                  <a:lnTo>
                    <a:pt x="2759951" y="0"/>
                  </a:lnTo>
                  <a:lnTo>
                    <a:pt x="2759951" y="740935"/>
                  </a:lnTo>
                  <a:lnTo>
                    <a:pt x="0" y="740935"/>
                  </a:lnTo>
                  <a:close/>
                </a:path>
              </a:pathLst>
            </a:custGeom>
            <a:solidFill>
              <a:srgbClr val="000000">
                <a:alpha val="0"/>
              </a:srgbClr>
            </a:solidFill>
            <a:ln>
              <a:noFill/>
            </a:ln>
          </p:spPr>
        </p:sp>
        <p:sp>
          <p:nvSpPr>
            <p:cNvPr id="113" name="Google Shape;113;p2"/>
            <p:cNvSpPr txBox="1"/>
            <p:nvPr/>
          </p:nvSpPr>
          <p:spPr>
            <a:xfrm>
              <a:off x="0" y="104775"/>
              <a:ext cx="2759951" cy="63616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6399" b="1" i="0" u="none" strike="noStrike" cap="none">
                  <a:solidFill>
                    <a:srgbClr val="002060"/>
                  </a:solidFill>
                  <a:latin typeface="Ubuntu"/>
                  <a:ea typeface="Ubuntu"/>
                  <a:cs typeface="Ubuntu"/>
                  <a:sym typeface="Ubuntu"/>
                </a:rPr>
                <a:t>ЗМІСТ</a:t>
              </a:r>
              <a:endParaRPr/>
            </a:p>
          </p:txBody>
        </p:sp>
      </p:grpSp>
      <p:grpSp>
        <p:nvGrpSpPr>
          <p:cNvPr id="114" name="Google Shape;114;p2"/>
          <p:cNvGrpSpPr/>
          <p:nvPr/>
        </p:nvGrpSpPr>
        <p:grpSpPr>
          <a:xfrm>
            <a:off x="7395738" y="7697079"/>
            <a:ext cx="118846" cy="2846949"/>
            <a:chOff x="0" y="1"/>
            <a:chExt cx="158463" cy="3795931"/>
          </a:xfrm>
        </p:grpSpPr>
        <p:sp>
          <p:nvSpPr>
            <p:cNvPr id="115" name="Google Shape;115;p2"/>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4">
                <a:alphaModFix/>
              </a:blip>
              <a:stretch>
                <a:fillRect l="-19464" b="-24104"/>
              </a:stretch>
            </a:blipFill>
            <a:ln>
              <a:noFill/>
            </a:ln>
          </p:spPr>
        </p:sp>
        <p:sp>
          <p:nvSpPr>
            <p:cNvPr id="116" name="Google Shape;116;p2"/>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002060"/>
                  </a:solidFill>
                  <a:latin typeface="Ubuntu"/>
                  <a:ea typeface="Ubuntu"/>
                  <a:cs typeface="Ubuntu"/>
                  <a:sym typeface="Ubuntu"/>
                </a:rPr>
                <a:t>Посібник з кращих практик «Мій мир» </a:t>
              </a:r>
              <a:endParaRPr/>
            </a:p>
          </p:txBody>
        </p:sp>
      </p:grpSp>
      <p:grpSp>
        <p:nvGrpSpPr>
          <p:cNvPr id="117" name="Google Shape;117;p2"/>
          <p:cNvGrpSpPr/>
          <p:nvPr/>
        </p:nvGrpSpPr>
        <p:grpSpPr>
          <a:xfrm>
            <a:off x="4469258" y="314377"/>
            <a:ext cx="2869925" cy="733389"/>
            <a:chOff x="-63140" y="-9525"/>
            <a:chExt cx="1874911" cy="479120"/>
          </a:xfrm>
        </p:grpSpPr>
        <p:sp>
          <p:nvSpPr>
            <p:cNvPr id="118" name="Google Shape;118;p2"/>
            <p:cNvSpPr/>
            <p:nvPr/>
          </p:nvSpPr>
          <p:spPr>
            <a:xfrm>
              <a:off x="0" y="0"/>
              <a:ext cx="1811771" cy="469595"/>
            </a:xfrm>
            <a:custGeom>
              <a:avLst/>
              <a:gdLst/>
              <a:ahLst/>
              <a:cxnLst/>
              <a:rect l="l" t="t" r="r" b="b"/>
              <a:pathLst>
                <a:path w="1811771" h="469595" extrusionOk="0">
                  <a:moveTo>
                    <a:pt x="0" y="0"/>
                  </a:moveTo>
                  <a:lnTo>
                    <a:pt x="1811771" y="0"/>
                  </a:lnTo>
                  <a:lnTo>
                    <a:pt x="1811771" y="469595"/>
                  </a:lnTo>
                  <a:lnTo>
                    <a:pt x="0" y="469595"/>
                  </a:lnTo>
                  <a:close/>
                </a:path>
              </a:pathLst>
            </a:custGeom>
            <a:solidFill>
              <a:srgbClr val="000000">
                <a:alpha val="0"/>
              </a:srgbClr>
            </a:solidFill>
            <a:ln>
              <a:noFill/>
            </a:ln>
          </p:spPr>
        </p:sp>
        <p:sp>
          <p:nvSpPr>
            <p:cNvPr id="119" name="Google Shape;119;p2"/>
            <p:cNvSpPr txBox="1"/>
            <p:nvPr/>
          </p:nvSpPr>
          <p:spPr>
            <a:xfrm>
              <a:off x="-63140" y="-9525"/>
              <a:ext cx="1874911" cy="479120"/>
            </a:xfrm>
            <a:prstGeom prst="rect">
              <a:avLst/>
            </a:prstGeom>
            <a:noFill/>
            <a:ln>
              <a:noFill/>
            </a:ln>
          </p:spPr>
          <p:txBody>
            <a:bodyPr spcFirstLastPara="1" wrap="square" lIns="0" tIns="0" rIns="0" bIns="0" anchor="t" anchorCtr="0">
              <a:noAutofit/>
            </a:bodyPr>
            <a:lstStyle/>
            <a:p>
              <a:pPr marL="0" marR="0" lvl="0" indent="0" algn="just" rtl="0">
                <a:lnSpc>
                  <a:spcPct val="120000"/>
                </a:lnSpc>
                <a:spcBef>
                  <a:spcPts val="0"/>
                </a:spcBef>
                <a:spcAft>
                  <a:spcPts val="0"/>
                </a:spcAft>
                <a:buNone/>
              </a:pPr>
              <a:r>
                <a:rPr lang="en-US" sz="800" b="0" i="0" u="none" strike="noStrike" cap="none" dirty="0">
                  <a:solidFill>
                    <a:srgbClr val="002060"/>
                  </a:solidFill>
                  <a:latin typeface="Ubuntu"/>
                  <a:ea typeface="Ubuntu"/>
                  <a:cs typeface="Ubuntu"/>
                  <a:sym typeface="Ubuntu"/>
                </a:rPr>
                <a:t>My Peace </a:t>
              </a:r>
              <a:r>
                <a:rPr lang="en-US" sz="800" b="0" i="0" u="none" strike="noStrike" cap="none" dirty="0" err="1">
                  <a:solidFill>
                    <a:srgbClr val="002060"/>
                  </a:solidFill>
                  <a:latin typeface="Ubuntu"/>
                  <a:ea typeface="Ubuntu"/>
                  <a:cs typeface="Ubuntu"/>
                  <a:sym typeface="Ubuntu"/>
                </a:rPr>
                <a:t>фінансується</a:t>
              </a:r>
              <a:r>
                <a:rPr lang="en-US" sz="800" b="0" i="0" u="none" strike="noStrike" cap="none" dirty="0">
                  <a:solidFill>
                    <a:srgbClr val="002060"/>
                  </a:solidFill>
                  <a:latin typeface="Ubuntu"/>
                  <a:ea typeface="Ubuntu"/>
                  <a:cs typeface="Ubuntu"/>
                  <a:sym typeface="Ubuntu"/>
                </a:rPr>
                <a:t> </a:t>
              </a:r>
              <a:r>
                <a:rPr lang="en-US" sz="800" b="0" i="0" u="none" strike="noStrike" cap="none" dirty="0" err="1">
                  <a:solidFill>
                    <a:srgbClr val="002060"/>
                  </a:solidFill>
                  <a:latin typeface="Ubuntu"/>
                  <a:ea typeface="Ubuntu"/>
                  <a:cs typeface="Ubuntu"/>
                  <a:sym typeface="Ubuntu"/>
                </a:rPr>
                <a:t>Європейським</a:t>
              </a:r>
              <a:r>
                <a:rPr lang="en-US" sz="800" b="0" i="0" u="none" strike="noStrike" cap="none" dirty="0">
                  <a:solidFill>
                    <a:srgbClr val="002060"/>
                  </a:solidFill>
                  <a:latin typeface="Ubuntu"/>
                  <a:ea typeface="Ubuntu"/>
                  <a:cs typeface="Ubuntu"/>
                  <a:sym typeface="Ubuntu"/>
                </a:rPr>
                <a:t> </a:t>
              </a:r>
              <a:r>
                <a:rPr lang="en-US" sz="800" b="0" i="0" u="none" strike="noStrike" cap="none" dirty="0" err="1">
                  <a:solidFill>
                    <a:srgbClr val="002060"/>
                  </a:solidFill>
                  <a:latin typeface="Ubuntu"/>
                  <a:ea typeface="Ubuntu"/>
                  <a:cs typeface="Ubuntu"/>
                  <a:sym typeface="Ubuntu"/>
                </a:rPr>
                <a:t>Союзом</a:t>
              </a:r>
              <a:r>
                <a:rPr lang="en-US" sz="800" b="0" i="0" u="none" strike="noStrike" cap="none" dirty="0">
                  <a:solidFill>
                    <a:srgbClr val="002060"/>
                  </a:solidFill>
                  <a:latin typeface="Ubuntu"/>
                  <a:ea typeface="Ubuntu"/>
                  <a:cs typeface="Ubuntu"/>
                  <a:sym typeface="Ubuntu"/>
                </a:rPr>
                <a:t>. </a:t>
              </a:r>
              <a:r>
                <a:rPr lang="en-US" sz="800" b="0" i="0" u="none" strike="noStrike" cap="none" dirty="0" err="1">
                  <a:solidFill>
                    <a:srgbClr val="002060"/>
                  </a:solidFill>
                  <a:latin typeface="Ubuntu"/>
                  <a:ea typeface="Ubuntu"/>
                  <a:cs typeface="Ubuntu"/>
                  <a:sym typeface="Ubuntu"/>
                </a:rPr>
                <a:t>Однак</a:t>
              </a:r>
              <a:r>
                <a:rPr lang="en-US" sz="800" b="0" i="0" u="none" strike="noStrike" cap="none" dirty="0">
                  <a:solidFill>
                    <a:srgbClr val="002060"/>
                  </a:solidFill>
                  <a:latin typeface="Ubuntu"/>
                  <a:ea typeface="Ubuntu"/>
                  <a:cs typeface="Ubuntu"/>
                  <a:sym typeface="Ubuntu"/>
                </a:rPr>
                <a:t> </a:t>
              </a:r>
              <a:r>
                <a:rPr lang="en-US" sz="800" b="0" i="0" u="none" strike="noStrike" cap="none" dirty="0" err="1">
                  <a:solidFill>
                    <a:srgbClr val="002060"/>
                  </a:solidFill>
                  <a:latin typeface="Ubuntu"/>
                  <a:ea typeface="Ubuntu"/>
                  <a:cs typeface="Ubuntu"/>
                  <a:sym typeface="Ubuntu"/>
                </a:rPr>
                <a:t>висловлені</a:t>
              </a:r>
              <a:r>
                <a:rPr lang="en-US" sz="800" b="0" i="0" u="none" strike="noStrike" cap="none" dirty="0">
                  <a:solidFill>
                    <a:srgbClr val="002060"/>
                  </a:solidFill>
                  <a:latin typeface="Ubuntu"/>
                  <a:ea typeface="Ubuntu"/>
                  <a:cs typeface="Ubuntu"/>
                  <a:sym typeface="Ubuntu"/>
                </a:rPr>
                <a:t> </a:t>
              </a:r>
              <a:r>
                <a:rPr lang="en-US" sz="800" b="0" i="0" u="none" strike="noStrike" cap="none" dirty="0" err="1">
                  <a:solidFill>
                    <a:srgbClr val="002060"/>
                  </a:solidFill>
                  <a:latin typeface="Ubuntu"/>
                  <a:ea typeface="Ubuntu"/>
                  <a:cs typeface="Ubuntu"/>
                  <a:sym typeface="Ubuntu"/>
                </a:rPr>
                <a:t>погляди</a:t>
              </a:r>
              <a:r>
                <a:rPr lang="en-US" sz="800" b="0" i="0" u="none" strike="noStrike" cap="none" dirty="0">
                  <a:solidFill>
                    <a:srgbClr val="002060"/>
                  </a:solidFill>
                  <a:latin typeface="Ubuntu"/>
                  <a:ea typeface="Ubuntu"/>
                  <a:cs typeface="Ubuntu"/>
                  <a:sym typeface="Ubuntu"/>
                </a:rPr>
                <a:t> </a:t>
              </a:r>
              <a:r>
                <a:rPr lang="en-US" sz="800" b="0" i="0" u="none" strike="noStrike" cap="none" dirty="0" err="1">
                  <a:solidFill>
                    <a:srgbClr val="002060"/>
                  </a:solidFill>
                  <a:latin typeface="Ubuntu"/>
                  <a:ea typeface="Ubuntu"/>
                  <a:cs typeface="Ubuntu"/>
                  <a:sym typeface="Ubuntu"/>
                </a:rPr>
                <a:t>та</a:t>
              </a:r>
              <a:r>
                <a:rPr lang="en-US" sz="800" b="0" i="0" u="none" strike="noStrike" cap="none" dirty="0">
                  <a:solidFill>
                    <a:srgbClr val="002060"/>
                  </a:solidFill>
                  <a:latin typeface="Ubuntu"/>
                  <a:ea typeface="Ubuntu"/>
                  <a:cs typeface="Ubuntu"/>
                  <a:sym typeface="Ubuntu"/>
                </a:rPr>
                <a:t> </a:t>
              </a:r>
              <a:r>
                <a:rPr lang="en-US" sz="800" b="0" i="0" u="none" strike="noStrike" cap="none" dirty="0" err="1">
                  <a:solidFill>
                    <a:srgbClr val="002060"/>
                  </a:solidFill>
                  <a:latin typeface="Ubuntu"/>
                  <a:ea typeface="Ubuntu"/>
                  <a:cs typeface="Ubuntu"/>
                  <a:sym typeface="Ubuntu"/>
                </a:rPr>
                <a:t>думки</a:t>
              </a:r>
              <a:r>
                <a:rPr lang="en-US" sz="800" b="0" i="0" u="none" strike="noStrike" cap="none" dirty="0">
                  <a:solidFill>
                    <a:srgbClr val="002060"/>
                  </a:solidFill>
                  <a:latin typeface="Ubuntu"/>
                  <a:ea typeface="Ubuntu"/>
                  <a:cs typeface="Ubuntu"/>
                  <a:sym typeface="Ubuntu"/>
                </a:rPr>
                <a:t> </a:t>
              </a:r>
              <a:r>
                <a:rPr lang="en-US" sz="800" b="0" i="0" u="none" strike="noStrike" cap="none" dirty="0" err="1">
                  <a:solidFill>
                    <a:srgbClr val="002060"/>
                  </a:solidFill>
                  <a:latin typeface="Ubuntu"/>
                  <a:ea typeface="Ubuntu"/>
                  <a:cs typeface="Ubuntu"/>
                  <a:sym typeface="Ubuntu"/>
                </a:rPr>
                <a:t>належать</a:t>
              </a:r>
              <a:r>
                <a:rPr lang="en-US" sz="800" b="0" i="0" u="none" strike="noStrike" cap="none" dirty="0">
                  <a:solidFill>
                    <a:srgbClr val="002060"/>
                  </a:solidFill>
                  <a:latin typeface="Ubuntu"/>
                  <a:ea typeface="Ubuntu"/>
                  <a:cs typeface="Ubuntu"/>
                  <a:sym typeface="Ubuntu"/>
                </a:rPr>
                <a:t> </a:t>
              </a:r>
              <a:r>
                <a:rPr lang="en-US" sz="800" b="0" i="0" u="none" strike="noStrike" cap="none" dirty="0" err="1">
                  <a:solidFill>
                    <a:srgbClr val="002060"/>
                  </a:solidFill>
                  <a:latin typeface="Ubuntu"/>
                  <a:ea typeface="Ubuntu"/>
                  <a:cs typeface="Ubuntu"/>
                  <a:sym typeface="Ubuntu"/>
                </a:rPr>
                <a:t>виключно</a:t>
              </a:r>
              <a:r>
                <a:rPr lang="en-US" sz="800" b="0" i="0" u="none" strike="noStrike" cap="none" dirty="0">
                  <a:solidFill>
                    <a:srgbClr val="002060"/>
                  </a:solidFill>
                  <a:latin typeface="Ubuntu"/>
                  <a:ea typeface="Ubuntu"/>
                  <a:cs typeface="Ubuntu"/>
                  <a:sym typeface="Ubuntu"/>
                </a:rPr>
                <a:t> </a:t>
              </a:r>
              <a:r>
                <a:rPr lang="en-US" sz="800" b="0" i="0" u="none" strike="noStrike" cap="none" dirty="0" err="1">
                  <a:solidFill>
                    <a:srgbClr val="002060"/>
                  </a:solidFill>
                  <a:latin typeface="Ubuntu"/>
                  <a:ea typeface="Ubuntu"/>
                  <a:cs typeface="Ubuntu"/>
                  <a:sym typeface="Ubuntu"/>
                </a:rPr>
                <a:t>авторам</a:t>
              </a:r>
              <a:r>
                <a:rPr lang="en-US" sz="800" b="0" i="0" u="none" strike="noStrike" cap="none" dirty="0">
                  <a:solidFill>
                    <a:srgbClr val="002060"/>
                  </a:solidFill>
                  <a:latin typeface="Ubuntu"/>
                  <a:ea typeface="Ubuntu"/>
                  <a:cs typeface="Ubuntu"/>
                  <a:sym typeface="Ubuntu"/>
                </a:rPr>
                <a:t> </a:t>
              </a:r>
              <a:r>
                <a:rPr lang="en-US" sz="800" b="0" i="0" u="none" strike="noStrike" cap="none" dirty="0" err="1">
                  <a:solidFill>
                    <a:srgbClr val="002060"/>
                  </a:solidFill>
                  <a:latin typeface="Ubuntu"/>
                  <a:ea typeface="Ubuntu"/>
                  <a:cs typeface="Ubuntu"/>
                  <a:sym typeface="Ubuntu"/>
                </a:rPr>
                <a:t>і</a:t>
              </a:r>
              <a:r>
                <a:rPr lang="en-US" sz="800" b="0" i="0" u="none" strike="noStrike" cap="none" dirty="0">
                  <a:solidFill>
                    <a:srgbClr val="002060"/>
                  </a:solidFill>
                  <a:latin typeface="Ubuntu"/>
                  <a:ea typeface="Ubuntu"/>
                  <a:cs typeface="Ubuntu"/>
                  <a:sym typeface="Ubuntu"/>
                </a:rPr>
                <a:t> </a:t>
              </a:r>
              <a:r>
                <a:rPr lang="en-US" sz="800" b="0" i="0" u="none" strike="noStrike" cap="none" dirty="0" err="1">
                  <a:solidFill>
                    <a:srgbClr val="002060"/>
                  </a:solidFill>
                  <a:latin typeface="Ubuntu"/>
                  <a:ea typeface="Ubuntu"/>
                  <a:cs typeface="Ubuntu"/>
                  <a:sym typeface="Ubuntu"/>
                </a:rPr>
                <a:t>не</a:t>
              </a:r>
              <a:r>
                <a:rPr lang="en-US" sz="800" b="0" i="0" u="none" strike="noStrike" cap="none" dirty="0">
                  <a:solidFill>
                    <a:srgbClr val="002060"/>
                  </a:solidFill>
                  <a:latin typeface="Ubuntu"/>
                  <a:ea typeface="Ubuntu"/>
                  <a:cs typeface="Ubuntu"/>
                  <a:sym typeface="Ubuntu"/>
                </a:rPr>
                <a:t> </a:t>
              </a:r>
              <a:r>
                <a:rPr lang="en-US" sz="800" b="0" i="0" u="none" strike="noStrike" cap="none" dirty="0" err="1">
                  <a:solidFill>
                    <a:srgbClr val="002060"/>
                  </a:solidFill>
                  <a:latin typeface="Ubuntu"/>
                  <a:ea typeface="Ubuntu"/>
                  <a:cs typeface="Ubuntu"/>
                  <a:sym typeface="Ubuntu"/>
                </a:rPr>
                <a:t>обов'язково</a:t>
              </a:r>
              <a:r>
                <a:rPr lang="en-US" sz="800" b="0" i="0" u="none" strike="noStrike" cap="none" dirty="0">
                  <a:solidFill>
                    <a:srgbClr val="002060"/>
                  </a:solidFill>
                  <a:latin typeface="Ubuntu"/>
                  <a:ea typeface="Ubuntu"/>
                  <a:cs typeface="Ubuntu"/>
                  <a:sym typeface="Ubuntu"/>
                </a:rPr>
                <a:t> </a:t>
              </a:r>
              <a:r>
                <a:rPr lang="en-US" sz="800" b="0" i="0" u="none" strike="noStrike" cap="none" dirty="0" err="1">
                  <a:solidFill>
                    <a:srgbClr val="002060"/>
                  </a:solidFill>
                  <a:latin typeface="Ubuntu"/>
                  <a:ea typeface="Ubuntu"/>
                  <a:cs typeface="Ubuntu"/>
                  <a:sym typeface="Ubuntu"/>
                </a:rPr>
                <a:t>відображають</a:t>
              </a:r>
              <a:r>
                <a:rPr lang="en-US" sz="800" b="0" i="0" u="none" strike="noStrike" cap="none" dirty="0">
                  <a:solidFill>
                    <a:srgbClr val="002060"/>
                  </a:solidFill>
                  <a:latin typeface="Ubuntu"/>
                  <a:ea typeface="Ubuntu"/>
                  <a:cs typeface="Ubuntu"/>
                  <a:sym typeface="Ubuntu"/>
                </a:rPr>
                <a:t> </a:t>
              </a:r>
              <a:r>
                <a:rPr lang="en-US" sz="800" b="0" i="0" u="none" strike="noStrike" cap="none" dirty="0" err="1">
                  <a:solidFill>
                    <a:srgbClr val="002060"/>
                  </a:solidFill>
                  <a:latin typeface="Ubuntu"/>
                  <a:ea typeface="Ubuntu"/>
                  <a:cs typeface="Ubuntu"/>
                  <a:sym typeface="Ubuntu"/>
                </a:rPr>
                <a:t>позицію</a:t>
              </a:r>
              <a:r>
                <a:rPr lang="en-US" sz="800" b="0" i="0" u="none" strike="noStrike" cap="none" dirty="0">
                  <a:solidFill>
                    <a:srgbClr val="002060"/>
                  </a:solidFill>
                  <a:latin typeface="Ubuntu"/>
                  <a:ea typeface="Ubuntu"/>
                  <a:cs typeface="Ubuntu"/>
                  <a:sym typeface="Ubuntu"/>
                </a:rPr>
                <a:t> </a:t>
              </a:r>
              <a:r>
                <a:rPr lang="en-US" sz="800" b="0" i="0" u="none" strike="noStrike" cap="none" dirty="0" err="1">
                  <a:solidFill>
                    <a:srgbClr val="002060"/>
                  </a:solidFill>
                  <a:latin typeface="Ubuntu"/>
                  <a:ea typeface="Ubuntu"/>
                  <a:cs typeface="Ubuntu"/>
                  <a:sym typeface="Ubuntu"/>
                </a:rPr>
                <a:t>Європейського</a:t>
              </a:r>
              <a:r>
                <a:rPr lang="en-US" sz="800" b="0" i="0" u="none" strike="noStrike" cap="none" dirty="0">
                  <a:solidFill>
                    <a:srgbClr val="002060"/>
                  </a:solidFill>
                  <a:latin typeface="Ubuntu"/>
                  <a:ea typeface="Ubuntu"/>
                  <a:cs typeface="Ubuntu"/>
                  <a:sym typeface="Ubuntu"/>
                </a:rPr>
                <a:t> </a:t>
              </a:r>
              <a:r>
                <a:rPr lang="en-US" sz="800" b="0" i="0" u="none" strike="noStrike" cap="none" dirty="0" err="1">
                  <a:solidFill>
                    <a:srgbClr val="002060"/>
                  </a:solidFill>
                  <a:latin typeface="Ubuntu"/>
                  <a:ea typeface="Ubuntu"/>
                  <a:cs typeface="Ubuntu"/>
                  <a:sym typeface="Ubuntu"/>
                </a:rPr>
                <a:t>Союзу</a:t>
              </a:r>
              <a:r>
                <a:rPr lang="en-US" sz="800" b="0" i="0" u="none" strike="noStrike" cap="none" dirty="0">
                  <a:solidFill>
                    <a:srgbClr val="002060"/>
                  </a:solidFill>
                  <a:latin typeface="Ubuntu"/>
                  <a:ea typeface="Ubuntu"/>
                  <a:cs typeface="Ubuntu"/>
                  <a:sym typeface="Ubuntu"/>
                </a:rPr>
                <a:t> </a:t>
              </a:r>
              <a:r>
                <a:rPr lang="en-US" sz="800" b="0" i="0" u="none" strike="noStrike" cap="none" dirty="0" err="1">
                  <a:solidFill>
                    <a:srgbClr val="002060"/>
                  </a:solidFill>
                  <a:latin typeface="Ubuntu"/>
                  <a:ea typeface="Ubuntu"/>
                  <a:cs typeface="Ubuntu"/>
                  <a:sym typeface="Ubuntu"/>
                </a:rPr>
                <a:t>або</a:t>
              </a:r>
              <a:r>
                <a:rPr lang="en-US" sz="800" b="0" i="0" u="none" strike="noStrike" cap="none" dirty="0">
                  <a:solidFill>
                    <a:srgbClr val="002060"/>
                  </a:solidFill>
                  <a:latin typeface="Ubuntu"/>
                  <a:ea typeface="Ubuntu"/>
                  <a:cs typeface="Ubuntu"/>
                  <a:sym typeface="Ubuntu"/>
                </a:rPr>
                <a:t> </a:t>
              </a:r>
              <a:r>
                <a:rPr lang="en-US" sz="800" b="0" i="0" u="none" strike="noStrike" cap="none" dirty="0" err="1">
                  <a:solidFill>
                    <a:srgbClr val="002060"/>
                  </a:solidFill>
                  <a:latin typeface="Ubuntu"/>
                  <a:ea typeface="Ubuntu"/>
                  <a:cs typeface="Ubuntu"/>
                  <a:sym typeface="Ubuntu"/>
                </a:rPr>
                <a:t>Європейського</a:t>
              </a:r>
              <a:r>
                <a:rPr lang="en-US" sz="800" b="0" i="0" u="none" strike="noStrike" cap="none" dirty="0">
                  <a:solidFill>
                    <a:srgbClr val="002060"/>
                  </a:solidFill>
                  <a:latin typeface="Ubuntu"/>
                  <a:ea typeface="Ubuntu"/>
                  <a:cs typeface="Ubuntu"/>
                  <a:sym typeface="Ubuntu"/>
                </a:rPr>
                <a:t> </a:t>
              </a:r>
              <a:r>
                <a:rPr lang="en-US" sz="800" b="0" i="0" u="none" strike="noStrike" cap="none" dirty="0" err="1">
                  <a:solidFill>
                    <a:srgbClr val="002060"/>
                  </a:solidFill>
                  <a:latin typeface="Ubuntu"/>
                  <a:ea typeface="Ubuntu"/>
                  <a:cs typeface="Ubuntu"/>
                  <a:sym typeface="Ubuntu"/>
                </a:rPr>
                <a:t>виконавчого</a:t>
              </a:r>
              <a:r>
                <a:rPr lang="en-US" sz="800" b="0" i="0" u="none" strike="noStrike" cap="none" dirty="0">
                  <a:solidFill>
                    <a:srgbClr val="002060"/>
                  </a:solidFill>
                  <a:latin typeface="Ubuntu"/>
                  <a:ea typeface="Ubuntu"/>
                  <a:cs typeface="Ubuntu"/>
                  <a:sym typeface="Ubuntu"/>
                </a:rPr>
                <a:t> </a:t>
              </a:r>
              <a:r>
                <a:rPr lang="en-US" sz="800" b="0" i="0" u="none" strike="noStrike" cap="none" dirty="0" err="1">
                  <a:solidFill>
                    <a:srgbClr val="002060"/>
                  </a:solidFill>
                  <a:latin typeface="Ubuntu"/>
                  <a:ea typeface="Ubuntu"/>
                  <a:cs typeface="Ubuntu"/>
                  <a:sym typeface="Ubuntu"/>
                </a:rPr>
                <a:t>агентства</a:t>
              </a:r>
              <a:r>
                <a:rPr lang="en-US" sz="800" b="0" i="0" u="none" strike="noStrike" cap="none" dirty="0">
                  <a:solidFill>
                    <a:srgbClr val="002060"/>
                  </a:solidFill>
                  <a:latin typeface="Ubuntu"/>
                  <a:ea typeface="Ubuntu"/>
                  <a:cs typeface="Ubuntu"/>
                  <a:sym typeface="Ubuntu"/>
                </a:rPr>
                <a:t> </a:t>
              </a:r>
              <a:r>
                <a:rPr lang="en-US" sz="800" b="0" i="0" u="none" strike="noStrike" cap="none" dirty="0" err="1">
                  <a:solidFill>
                    <a:srgbClr val="002060"/>
                  </a:solidFill>
                  <a:latin typeface="Ubuntu"/>
                  <a:ea typeface="Ubuntu"/>
                  <a:cs typeface="Ubuntu"/>
                  <a:sym typeface="Ubuntu"/>
                </a:rPr>
                <a:t>з</a:t>
              </a:r>
              <a:r>
                <a:rPr lang="en-US" sz="800" b="0" i="0" u="none" strike="noStrike" cap="none" dirty="0">
                  <a:solidFill>
                    <a:srgbClr val="002060"/>
                  </a:solidFill>
                  <a:latin typeface="Ubuntu"/>
                  <a:ea typeface="Ubuntu"/>
                  <a:cs typeface="Ubuntu"/>
                  <a:sym typeface="Ubuntu"/>
                </a:rPr>
                <a:t> </a:t>
              </a:r>
              <a:r>
                <a:rPr lang="en-US" sz="800" b="0" i="0" u="none" strike="noStrike" cap="none" dirty="0" err="1">
                  <a:solidFill>
                    <a:srgbClr val="002060"/>
                  </a:solidFill>
                  <a:latin typeface="Ubuntu"/>
                  <a:ea typeface="Ubuntu"/>
                  <a:cs typeface="Ubuntu"/>
                  <a:sym typeface="Ubuntu"/>
                </a:rPr>
                <a:t>питань</a:t>
              </a:r>
              <a:r>
                <a:rPr lang="en-US" sz="800" b="0" i="0" u="none" strike="noStrike" cap="none" dirty="0">
                  <a:solidFill>
                    <a:srgbClr val="002060"/>
                  </a:solidFill>
                  <a:latin typeface="Ubuntu"/>
                  <a:ea typeface="Ubuntu"/>
                  <a:cs typeface="Ubuntu"/>
                  <a:sym typeface="Ubuntu"/>
                </a:rPr>
                <a:t> </a:t>
              </a:r>
              <a:r>
                <a:rPr lang="en-US" sz="800" b="0" i="0" u="none" strike="noStrike" cap="none" dirty="0" err="1">
                  <a:solidFill>
                    <a:srgbClr val="002060"/>
                  </a:solidFill>
                  <a:latin typeface="Ubuntu"/>
                  <a:ea typeface="Ubuntu"/>
                  <a:cs typeface="Ubuntu"/>
                  <a:sym typeface="Ubuntu"/>
                </a:rPr>
                <a:t>освіти</a:t>
              </a:r>
              <a:r>
                <a:rPr lang="en-US" sz="800" b="0" i="0" u="none" strike="noStrike" cap="none" dirty="0">
                  <a:solidFill>
                    <a:srgbClr val="002060"/>
                  </a:solidFill>
                  <a:latin typeface="Ubuntu"/>
                  <a:ea typeface="Ubuntu"/>
                  <a:cs typeface="Ubuntu"/>
                  <a:sym typeface="Ubuntu"/>
                </a:rPr>
                <a:t> </a:t>
              </a:r>
              <a:r>
                <a:rPr lang="en-US" sz="800" b="0" i="0" u="none" strike="noStrike" cap="none" dirty="0" err="1">
                  <a:solidFill>
                    <a:srgbClr val="002060"/>
                  </a:solidFill>
                  <a:latin typeface="Ubuntu"/>
                  <a:ea typeface="Ubuntu"/>
                  <a:cs typeface="Ubuntu"/>
                  <a:sym typeface="Ubuntu"/>
                </a:rPr>
                <a:t>та</a:t>
              </a:r>
              <a:r>
                <a:rPr lang="en-US" sz="800" b="0" i="0" u="none" strike="noStrike" cap="none" dirty="0">
                  <a:solidFill>
                    <a:srgbClr val="002060"/>
                  </a:solidFill>
                  <a:latin typeface="Ubuntu"/>
                  <a:ea typeface="Ubuntu"/>
                  <a:cs typeface="Ubuntu"/>
                  <a:sym typeface="Ubuntu"/>
                </a:rPr>
                <a:t> </a:t>
              </a:r>
              <a:r>
                <a:rPr lang="en-US" sz="800" b="0" i="0" u="none" strike="noStrike" cap="none" dirty="0" err="1">
                  <a:solidFill>
                    <a:srgbClr val="002060"/>
                  </a:solidFill>
                  <a:latin typeface="Ubuntu"/>
                  <a:ea typeface="Ubuntu"/>
                  <a:cs typeface="Ubuntu"/>
                  <a:sym typeface="Ubuntu"/>
                </a:rPr>
                <a:t>культури</a:t>
              </a:r>
              <a:r>
                <a:rPr lang="en-US" sz="800" b="0" i="0" u="none" strike="noStrike" cap="none" dirty="0">
                  <a:solidFill>
                    <a:srgbClr val="002060"/>
                  </a:solidFill>
                  <a:latin typeface="Ubuntu"/>
                  <a:ea typeface="Ubuntu"/>
                  <a:cs typeface="Ubuntu"/>
                  <a:sym typeface="Ubuntu"/>
                </a:rPr>
                <a:t> (EACEA). </a:t>
              </a:r>
              <a:r>
                <a:rPr lang="en-US" sz="800" b="0" i="0" u="none" strike="noStrike" cap="none" dirty="0" err="1">
                  <a:solidFill>
                    <a:srgbClr val="002060"/>
                  </a:solidFill>
                  <a:latin typeface="Ubuntu"/>
                  <a:ea typeface="Ubuntu"/>
                  <a:cs typeface="Ubuntu"/>
                  <a:sym typeface="Ubuntu"/>
                </a:rPr>
                <a:t>Європейський</a:t>
              </a:r>
              <a:r>
                <a:rPr lang="en-US" sz="800" b="0" i="0" u="none" strike="noStrike" cap="none" dirty="0">
                  <a:solidFill>
                    <a:srgbClr val="002060"/>
                  </a:solidFill>
                  <a:latin typeface="Ubuntu"/>
                  <a:ea typeface="Ubuntu"/>
                  <a:cs typeface="Ubuntu"/>
                  <a:sym typeface="Ubuntu"/>
                </a:rPr>
                <a:t> </a:t>
              </a:r>
              <a:r>
                <a:rPr lang="en-US" sz="800" b="0" i="0" u="none" strike="noStrike" cap="none" dirty="0" err="1">
                  <a:solidFill>
                    <a:srgbClr val="002060"/>
                  </a:solidFill>
                  <a:latin typeface="Ubuntu"/>
                  <a:ea typeface="Ubuntu"/>
                  <a:cs typeface="Ubuntu"/>
                  <a:sym typeface="Ubuntu"/>
                </a:rPr>
                <a:t>Союз</a:t>
              </a:r>
              <a:r>
                <a:rPr lang="en-US" sz="800" b="0" i="0" u="none" strike="noStrike" cap="none" dirty="0">
                  <a:solidFill>
                    <a:srgbClr val="002060"/>
                  </a:solidFill>
                  <a:latin typeface="Ubuntu"/>
                  <a:ea typeface="Ubuntu"/>
                  <a:cs typeface="Ubuntu"/>
                  <a:sym typeface="Ubuntu"/>
                </a:rPr>
                <a:t> </a:t>
              </a:r>
              <a:r>
                <a:rPr lang="en-US" sz="800" b="0" i="0" u="none" strike="noStrike" cap="none" dirty="0" err="1">
                  <a:solidFill>
                    <a:srgbClr val="002060"/>
                  </a:solidFill>
                  <a:latin typeface="Ubuntu"/>
                  <a:ea typeface="Ubuntu"/>
                  <a:cs typeface="Ubuntu"/>
                  <a:sym typeface="Ubuntu"/>
                </a:rPr>
                <a:t>та</a:t>
              </a:r>
              <a:r>
                <a:rPr lang="en-US" sz="800" b="0" i="0" u="none" strike="noStrike" cap="none" dirty="0">
                  <a:solidFill>
                    <a:srgbClr val="002060"/>
                  </a:solidFill>
                  <a:latin typeface="Ubuntu"/>
                  <a:ea typeface="Ubuntu"/>
                  <a:cs typeface="Ubuntu"/>
                  <a:sym typeface="Ubuntu"/>
                </a:rPr>
                <a:t> EACEA </a:t>
              </a:r>
              <a:r>
                <a:rPr lang="en-US" sz="800" b="0" i="0" u="none" strike="noStrike" cap="none" dirty="0" err="1">
                  <a:solidFill>
                    <a:srgbClr val="002060"/>
                  </a:solidFill>
                  <a:latin typeface="Ubuntu"/>
                  <a:ea typeface="Ubuntu"/>
                  <a:cs typeface="Ubuntu"/>
                  <a:sym typeface="Ubuntu"/>
                </a:rPr>
                <a:t>не</a:t>
              </a:r>
              <a:r>
                <a:rPr lang="en-US" sz="800" b="0" i="0" u="none" strike="noStrike" cap="none" dirty="0">
                  <a:solidFill>
                    <a:srgbClr val="002060"/>
                  </a:solidFill>
                  <a:latin typeface="Ubuntu"/>
                  <a:ea typeface="Ubuntu"/>
                  <a:cs typeface="Ubuntu"/>
                  <a:sym typeface="Ubuntu"/>
                </a:rPr>
                <a:t> </a:t>
              </a:r>
              <a:r>
                <a:rPr lang="en-US" sz="800" b="0" i="0" u="none" strike="noStrike" cap="none" dirty="0" err="1">
                  <a:solidFill>
                    <a:srgbClr val="002060"/>
                  </a:solidFill>
                  <a:latin typeface="Ubuntu"/>
                  <a:ea typeface="Ubuntu"/>
                  <a:cs typeface="Ubuntu"/>
                  <a:sym typeface="Ubuntu"/>
                </a:rPr>
                <a:t>несуть</a:t>
              </a:r>
              <a:r>
                <a:rPr lang="en-US" sz="800" b="0" i="0" u="none" strike="noStrike" cap="none" dirty="0">
                  <a:solidFill>
                    <a:srgbClr val="002060"/>
                  </a:solidFill>
                  <a:latin typeface="Ubuntu"/>
                  <a:ea typeface="Ubuntu"/>
                  <a:cs typeface="Ubuntu"/>
                  <a:sym typeface="Ubuntu"/>
                </a:rPr>
                <a:t> </a:t>
              </a:r>
              <a:r>
                <a:rPr lang="en-US" sz="800" b="0" i="0" u="none" strike="noStrike" cap="none" dirty="0" err="1">
                  <a:solidFill>
                    <a:srgbClr val="002060"/>
                  </a:solidFill>
                  <a:latin typeface="Ubuntu"/>
                  <a:ea typeface="Ubuntu"/>
                  <a:cs typeface="Ubuntu"/>
                  <a:sym typeface="Ubuntu"/>
                </a:rPr>
                <a:t>відповідальності</a:t>
              </a:r>
              <a:r>
                <a:rPr lang="en-US" sz="800" b="0" i="0" u="none" strike="noStrike" cap="none" dirty="0">
                  <a:solidFill>
                    <a:srgbClr val="002060"/>
                  </a:solidFill>
                  <a:latin typeface="Ubuntu"/>
                  <a:ea typeface="Ubuntu"/>
                  <a:cs typeface="Ubuntu"/>
                  <a:sym typeface="Ubuntu"/>
                </a:rPr>
                <a:t> </a:t>
              </a:r>
              <a:r>
                <a:rPr lang="en-US" sz="800" b="0" i="0" u="none" strike="noStrike" cap="none" dirty="0" err="1">
                  <a:solidFill>
                    <a:srgbClr val="002060"/>
                  </a:solidFill>
                  <a:latin typeface="Ubuntu"/>
                  <a:ea typeface="Ubuntu"/>
                  <a:cs typeface="Ubuntu"/>
                  <a:sym typeface="Ubuntu"/>
                </a:rPr>
                <a:t>за</a:t>
              </a:r>
              <a:r>
                <a:rPr lang="en-US" sz="800" b="0" i="0" u="none" strike="noStrike" cap="none" dirty="0">
                  <a:solidFill>
                    <a:srgbClr val="002060"/>
                  </a:solidFill>
                  <a:latin typeface="Ubuntu"/>
                  <a:ea typeface="Ubuntu"/>
                  <a:cs typeface="Ubuntu"/>
                  <a:sym typeface="Ubuntu"/>
                </a:rPr>
                <a:t> </a:t>
              </a:r>
              <a:r>
                <a:rPr lang="en-US" sz="800" b="0" i="0" u="none" strike="noStrike" cap="none" dirty="0" err="1">
                  <a:solidFill>
                    <a:srgbClr val="002060"/>
                  </a:solidFill>
                  <a:latin typeface="Ubuntu"/>
                  <a:ea typeface="Ubuntu"/>
                  <a:cs typeface="Ubuntu"/>
                  <a:sym typeface="Ubuntu"/>
                </a:rPr>
                <a:t>них</a:t>
              </a:r>
              <a:r>
                <a:rPr lang="en-US" sz="800" b="0" i="0" u="none" strike="noStrike" cap="none" dirty="0">
                  <a:solidFill>
                    <a:srgbClr val="002060"/>
                  </a:solidFill>
                  <a:latin typeface="Ubuntu"/>
                  <a:ea typeface="Ubuntu"/>
                  <a:cs typeface="Ubuntu"/>
                  <a:sym typeface="Ubuntu"/>
                </a:rPr>
                <a:t>.</a:t>
              </a:r>
              <a:endParaRPr dirty="0"/>
            </a:p>
          </p:txBody>
        </p:sp>
      </p:grpSp>
      <p:grpSp>
        <p:nvGrpSpPr>
          <p:cNvPr id="120" name="Google Shape;120;p2"/>
          <p:cNvGrpSpPr/>
          <p:nvPr/>
        </p:nvGrpSpPr>
        <p:grpSpPr>
          <a:xfrm>
            <a:off x="434076" y="3787590"/>
            <a:ext cx="5518469" cy="6596686"/>
            <a:chOff x="0" y="-9525"/>
            <a:chExt cx="1977695" cy="2364103"/>
          </a:xfrm>
        </p:grpSpPr>
        <p:sp>
          <p:nvSpPr>
            <p:cNvPr id="121" name="Google Shape;121;p2"/>
            <p:cNvSpPr/>
            <p:nvPr/>
          </p:nvSpPr>
          <p:spPr>
            <a:xfrm>
              <a:off x="0" y="0"/>
              <a:ext cx="1977695" cy="2354578"/>
            </a:xfrm>
            <a:custGeom>
              <a:avLst/>
              <a:gdLst/>
              <a:ahLst/>
              <a:cxnLst/>
              <a:rect l="l" t="t" r="r" b="b"/>
              <a:pathLst>
                <a:path w="1977695" h="2354578" extrusionOk="0">
                  <a:moveTo>
                    <a:pt x="0" y="0"/>
                  </a:moveTo>
                  <a:lnTo>
                    <a:pt x="1977695" y="0"/>
                  </a:lnTo>
                  <a:lnTo>
                    <a:pt x="1977695" y="2354578"/>
                  </a:lnTo>
                  <a:lnTo>
                    <a:pt x="0" y="2354578"/>
                  </a:lnTo>
                  <a:close/>
                </a:path>
              </a:pathLst>
            </a:custGeom>
            <a:solidFill>
              <a:srgbClr val="1B3563"/>
            </a:solidFill>
            <a:ln>
              <a:noFill/>
            </a:ln>
          </p:spPr>
        </p:sp>
        <p:sp>
          <p:nvSpPr>
            <p:cNvPr id="122" name="Google Shape;122;p2"/>
            <p:cNvSpPr txBox="1"/>
            <p:nvPr/>
          </p:nvSpPr>
          <p:spPr>
            <a:xfrm>
              <a:off x="0" y="-9525"/>
              <a:ext cx="1977695" cy="2364103"/>
            </a:xfrm>
            <a:prstGeom prst="rect">
              <a:avLst/>
            </a:prstGeom>
            <a:no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3" name="Google Shape;123;p2"/>
          <p:cNvGrpSpPr/>
          <p:nvPr/>
        </p:nvGrpSpPr>
        <p:grpSpPr>
          <a:xfrm>
            <a:off x="625296" y="4108965"/>
            <a:ext cx="5327249" cy="668322"/>
            <a:chOff x="0" y="0"/>
            <a:chExt cx="7102998" cy="891096"/>
          </a:xfrm>
        </p:grpSpPr>
        <p:grpSp>
          <p:nvGrpSpPr>
            <p:cNvPr id="124" name="Google Shape;124;p2"/>
            <p:cNvGrpSpPr/>
            <p:nvPr/>
          </p:nvGrpSpPr>
          <p:grpSpPr>
            <a:xfrm>
              <a:off x="1114923" y="156278"/>
              <a:ext cx="5988075" cy="578540"/>
              <a:chOff x="0" y="0"/>
              <a:chExt cx="2933989" cy="283469"/>
            </a:xfrm>
          </p:grpSpPr>
          <p:sp>
            <p:nvSpPr>
              <p:cNvPr id="125" name="Google Shape;125;p2"/>
              <p:cNvSpPr/>
              <p:nvPr/>
            </p:nvSpPr>
            <p:spPr>
              <a:xfrm>
                <a:off x="0" y="0"/>
                <a:ext cx="2826249" cy="283469"/>
              </a:xfrm>
              <a:custGeom>
                <a:avLst/>
                <a:gdLst/>
                <a:ahLst/>
                <a:cxnLst/>
                <a:rect l="l" t="t" r="r" b="b"/>
                <a:pathLst>
                  <a:path w="2826249" h="283469" extrusionOk="0">
                    <a:moveTo>
                      <a:pt x="0" y="0"/>
                    </a:moveTo>
                    <a:lnTo>
                      <a:pt x="2826249" y="0"/>
                    </a:lnTo>
                    <a:lnTo>
                      <a:pt x="2826249" y="283469"/>
                    </a:lnTo>
                    <a:lnTo>
                      <a:pt x="0" y="283469"/>
                    </a:lnTo>
                    <a:close/>
                  </a:path>
                </a:pathLst>
              </a:custGeom>
              <a:solidFill>
                <a:srgbClr val="000000">
                  <a:alpha val="0"/>
                </a:srgbClr>
              </a:solidFill>
              <a:ln>
                <a:noFill/>
              </a:ln>
            </p:spPr>
          </p:sp>
          <p:sp>
            <p:nvSpPr>
              <p:cNvPr id="126" name="Google Shape;126;p2"/>
              <p:cNvSpPr txBox="1"/>
              <p:nvPr/>
            </p:nvSpPr>
            <p:spPr>
              <a:xfrm>
                <a:off x="0" y="0"/>
                <a:ext cx="2933989" cy="283469"/>
              </a:xfrm>
              <a:prstGeom prst="rect">
                <a:avLst/>
              </a:prstGeom>
              <a:noFill/>
              <a:ln>
                <a:noFill/>
              </a:ln>
            </p:spPr>
            <p:txBody>
              <a:bodyPr spcFirstLastPara="1" wrap="square" lIns="0" tIns="0" rIns="0" bIns="0" anchor="ctr" anchorCtr="0">
                <a:noAutofit/>
              </a:bodyPr>
              <a:lstStyle/>
              <a:p>
                <a:pPr marL="0" marR="0" lvl="0" indent="0" algn="l" rtl="0">
                  <a:lnSpc>
                    <a:spcPct val="108000"/>
                  </a:lnSpc>
                  <a:spcBef>
                    <a:spcPts val="0"/>
                  </a:spcBef>
                  <a:spcAft>
                    <a:spcPts val="0"/>
                  </a:spcAft>
                  <a:buNone/>
                </a:pPr>
                <a:r>
                  <a:rPr lang="en-US" sz="1600" b="1" i="0" u="none" strike="noStrike" cap="none" dirty="0" err="1">
                    <a:solidFill>
                      <a:srgbClr val="FFFFFF"/>
                    </a:solidFill>
                    <a:latin typeface="Ubuntu"/>
                    <a:ea typeface="Ubuntu"/>
                    <a:cs typeface="Ubuntu"/>
                    <a:sym typeface="Ubuntu"/>
                  </a:rPr>
                  <a:t>Приклади</a:t>
                </a:r>
                <a:r>
                  <a:rPr lang="en-US" sz="1600" b="1" i="0" u="none" strike="noStrike" cap="none" dirty="0">
                    <a:solidFill>
                      <a:srgbClr val="FFFFFF"/>
                    </a:solidFill>
                    <a:latin typeface="Ubuntu"/>
                    <a:ea typeface="Ubuntu"/>
                    <a:cs typeface="Ubuntu"/>
                    <a:sym typeface="Ubuntu"/>
                  </a:rPr>
                  <a:t> </a:t>
                </a:r>
                <a:r>
                  <a:rPr lang="uk-UA" sz="1600" b="1" dirty="0">
                    <a:solidFill>
                      <a:srgbClr val="FFFFFF"/>
                    </a:solidFill>
                    <a:latin typeface="Ubuntu"/>
                    <a:ea typeface="Ubuntu"/>
                    <a:cs typeface="Ubuntu"/>
                    <a:sym typeface="Ubuntu"/>
                  </a:rPr>
                  <a:t>кращих</a:t>
                </a:r>
                <a:r>
                  <a:rPr lang="en-US" sz="1600" b="1" i="0" u="none" strike="noStrike" cap="none" dirty="0">
                    <a:solidFill>
                      <a:srgbClr val="FFFFFF"/>
                    </a:solidFill>
                    <a:latin typeface="Ubuntu"/>
                    <a:ea typeface="Ubuntu"/>
                    <a:cs typeface="Ubuntu"/>
                    <a:sym typeface="Ubuntu"/>
                  </a:rPr>
                  <a:t> </a:t>
                </a:r>
                <a:r>
                  <a:rPr lang="en-US" sz="1600" b="1" i="0" u="none" strike="noStrike" cap="none" dirty="0" err="1">
                    <a:solidFill>
                      <a:srgbClr val="FFFFFF"/>
                    </a:solidFill>
                    <a:latin typeface="Ubuntu"/>
                    <a:ea typeface="Ubuntu"/>
                    <a:cs typeface="Ubuntu"/>
                    <a:sym typeface="Ubuntu"/>
                  </a:rPr>
                  <a:t>практик</a:t>
                </a:r>
                <a:r>
                  <a:rPr lang="en-US" sz="1600" b="1" i="0" u="none" strike="noStrike" cap="none" dirty="0">
                    <a:solidFill>
                      <a:srgbClr val="FFFFFF"/>
                    </a:solidFill>
                    <a:latin typeface="Ubuntu"/>
                    <a:ea typeface="Ubuntu"/>
                    <a:cs typeface="Ubuntu"/>
                    <a:sym typeface="Ubuntu"/>
                  </a:rPr>
                  <a:t> </a:t>
                </a:r>
                <a:r>
                  <a:rPr lang="uk-UA" sz="1600" b="1" i="0" u="none" strike="noStrike" cap="none" dirty="0">
                    <a:solidFill>
                      <a:srgbClr val="FFFFFF"/>
                    </a:solidFill>
                    <a:latin typeface="Ubuntu"/>
                    <a:ea typeface="Ubuntu"/>
                    <a:cs typeface="Ubuntu"/>
                    <a:sym typeface="Ubuntu"/>
                  </a:rPr>
                  <a:t>і</a:t>
                </a:r>
                <a:r>
                  <a:rPr lang="en-US" sz="1600" b="1" i="0" u="none" strike="noStrike" cap="none" dirty="0" err="1">
                    <a:solidFill>
                      <a:srgbClr val="FFFFFF"/>
                    </a:solidFill>
                    <a:latin typeface="Ubuntu"/>
                    <a:ea typeface="Ubuntu"/>
                    <a:cs typeface="Ubuntu"/>
                    <a:sym typeface="Ubuntu"/>
                  </a:rPr>
                  <a:t>з</a:t>
                </a:r>
                <a:r>
                  <a:rPr lang="en-US" sz="1600" b="1" i="0" u="none" strike="noStrike" cap="none" dirty="0">
                    <a:solidFill>
                      <a:srgbClr val="FFFFFF"/>
                    </a:solidFill>
                    <a:latin typeface="Ubuntu"/>
                    <a:ea typeface="Ubuntu"/>
                    <a:cs typeface="Ubuntu"/>
                    <a:sym typeface="Ubuntu"/>
                  </a:rPr>
                  <a:t> </a:t>
                </a:r>
                <a:r>
                  <a:rPr lang="en-US" sz="1600" b="1" i="0" u="none" strike="noStrike" cap="none" dirty="0" err="1">
                    <a:solidFill>
                      <a:srgbClr val="FFFFFF"/>
                    </a:solidFill>
                    <a:latin typeface="Ubuntu"/>
                    <a:ea typeface="Ubuntu"/>
                    <a:cs typeface="Ubuntu"/>
                    <a:sym typeface="Ubuntu"/>
                  </a:rPr>
                  <a:t>Ірландії</a:t>
                </a:r>
                <a:r>
                  <a:rPr lang="en-US" sz="1600" b="1" i="0" u="none" strike="noStrike" cap="none" dirty="0">
                    <a:solidFill>
                      <a:srgbClr val="FFFFFF"/>
                    </a:solidFill>
                    <a:latin typeface="Ubuntu"/>
                    <a:ea typeface="Ubuntu"/>
                    <a:cs typeface="Ubuntu"/>
                    <a:sym typeface="Ubuntu"/>
                  </a:rPr>
                  <a:t> </a:t>
                </a:r>
                <a:r>
                  <a:rPr lang="en-US" sz="1000" b="1" i="0" u="none" strike="noStrike" cap="none" dirty="0">
                    <a:solidFill>
                      <a:srgbClr val="FFFFFF"/>
                    </a:solidFill>
                    <a:latin typeface="Ubuntu"/>
                    <a:ea typeface="Ubuntu"/>
                    <a:cs typeface="Ubuntu"/>
                    <a:sym typeface="Ubuntu"/>
                  </a:rPr>
                  <a:t>    </a:t>
                </a:r>
                <a:r>
                  <a:rPr lang="en-US" sz="1000" b="1" i="0" u="none" strike="noStrike" cap="none" dirty="0" err="1">
                    <a:solidFill>
                      <a:srgbClr val="FFFFFF"/>
                    </a:solidFill>
                    <a:latin typeface="Ubuntu"/>
                    <a:ea typeface="Ubuntu"/>
                    <a:cs typeface="Ubuntu"/>
                    <a:sym typeface="Ubuntu"/>
                  </a:rPr>
                  <a:t>с</a:t>
                </a:r>
                <a:r>
                  <a:rPr lang="en-US" sz="1000" b="1" i="0" u="none" strike="noStrike" cap="none" dirty="0">
                    <a:solidFill>
                      <a:srgbClr val="FFFFFF"/>
                    </a:solidFill>
                    <a:latin typeface="Ubuntu"/>
                    <a:ea typeface="Ubuntu"/>
                    <a:cs typeface="Ubuntu"/>
                    <a:sym typeface="Ubuntu"/>
                  </a:rPr>
                  <a:t>. 3</a:t>
                </a:r>
                <a:endParaRPr dirty="0"/>
              </a:p>
            </p:txBody>
          </p:sp>
        </p:grpSp>
        <p:grpSp>
          <p:nvGrpSpPr>
            <p:cNvPr id="127" name="Google Shape;127;p2"/>
            <p:cNvGrpSpPr/>
            <p:nvPr/>
          </p:nvGrpSpPr>
          <p:grpSpPr>
            <a:xfrm>
              <a:off x="0" y="0"/>
              <a:ext cx="951962" cy="891096"/>
              <a:chOff x="0" y="0"/>
              <a:chExt cx="208479" cy="195149"/>
            </a:xfrm>
          </p:grpSpPr>
          <p:sp>
            <p:nvSpPr>
              <p:cNvPr id="128" name="Google Shape;128;p2"/>
              <p:cNvSpPr/>
              <p:nvPr/>
            </p:nvSpPr>
            <p:spPr>
              <a:xfrm>
                <a:off x="0" y="0"/>
                <a:ext cx="208479" cy="195149"/>
              </a:xfrm>
              <a:custGeom>
                <a:avLst/>
                <a:gdLst/>
                <a:ahLst/>
                <a:cxnLst/>
                <a:rect l="l" t="t" r="r" b="b"/>
                <a:pathLst>
                  <a:path w="208479" h="195149" extrusionOk="0">
                    <a:moveTo>
                      <a:pt x="0" y="0"/>
                    </a:moveTo>
                    <a:lnTo>
                      <a:pt x="208479" y="0"/>
                    </a:lnTo>
                    <a:lnTo>
                      <a:pt x="208479" y="195149"/>
                    </a:lnTo>
                    <a:lnTo>
                      <a:pt x="0" y="195149"/>
                    </a:lnTo>
                    <a:close/>
                  </a:path>
                </a:pathLst>
              </a:custGeom>
              <a:gradFill>
                <a:gsLst>
                  <a:gs pos="0">
                    <a:srgbClr val="49C3CE"/>
                  </a:gs>
                  <a:gs pos="50980">
                    <a:srgbClr val="9854A1"/>
                  </a:gs>
                  <a:gs pos="100000">
                    <a:srgbClr val="F26F72"/>
                  </a:gs>
                </a:gsLst>
                <a:lin ang="12000000" scaled="0"/>
              </a:gradFill>
              <a:ln>
                <a:noFill/>
              </a:ln>
            </p:spPr>
          </p:sp>
          <p:sp>
            <p:nvSpPr>
              <p:cNvPr id="129" name="Google Shape;129;p2"/>
              <p:cNvSpPr txBox="1"/>
              <p:nvPr/>
            </p:nvSpPr>
            <p:spPr>
              <a:xfrm>
                <a:off x="0" y="0"/>
                <a:ext cx="208479" cy="195149"/>
              </a:xfrm>
              <a:prstGeom prst="rect">
                <a:avLst/>
              </a:prstGeom>
              <a:noFill/>
              <a:ln>
                <a:noFill/>
              </a:ln>
            </p:spPr>
            <p:txBody>
              <a:bodyPr spcFirstLastPara="1" wrap="square" lIns="50800" tIns="50800" rIns="50800" bIns="50800"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30" name="Google Shape;130;p2"/>
            <p:cNvGrpSpPr/>
            <p:nvPr/>
          </p:nvGrpSpPr>
          <p:grpSpPr>
            <a:xfrm>
              <a:off x="122589" y="97640"/>
              <a:ext cx="706784" cy="695817"/>
              <a:chOff x="0" y="0"/>
              <a:chExt cx="287936" cy="283469"/>
            </a:xfrm>
          </p:grpSpPr>
          <p:sp>
            <p:nvSpPr>
              <p:cNvPr id="131" name="Google Shape;131;p2"/>
              <p:cNvSpPr/>
              <p:nvPr/>
            </p:nvSpPr>
            <p:spPr>
              <a:xfrm>
                <a:off x="0" y="0"/>
                <a:ext cx="287936" cy="283469"/>
              </a:xfrm>
              <a:custGeom>
                <a:avLst/>
                <a:gdLst/>
                <a:ahLst/>
                <a:cxnLst/>
                <a:rect l="l" t="t" r="r" b="b"/>
                <a:pathLst>
                  <a:path w="287936" h="283469" extrusionOk="0">
                    <a:moveTo>
                      <a:pt x="0" y="0"/>
                    </a:moveTo>
                    <a:lnTo>
                      <a:pt x="287936" y="0"/>
                    </a:lnTo>
                    <a:lnTo>
                      <a:pt x="287936" y="283469"/>
                    </a:lnTo>
                    <a:lnTo>
                      <a:pt x="0" y="283469"/>
                    </a:lnTo>
                    <a:close/>
                  </a:path>
                </a:pathLst>
              </a:custGeom>
              <a:solidFill>
                <a:srgbClr val="000000">
                  <a:alpha val="0"/>
                </a:srgbClr>
              </a:solidFill>
              <a:ln>
                <a:noFill/>
              </a:ln>
            </p:spPr>
          </p:sp>
          <p:sp>
            <p:nvSpPr>
              <p:cNvPr id="132" name="Google Shape;132;p2"/>
              <p:cNvSpPr txBox="1"/>
              <p:nvPr/>
            </p:nvSpPr>
            <p:spPr>
              <a:xfrm>
                <a:off x="0" y="0"/>
                <a:ext cx="287936" cy="283469"/>
              </a:xfrm>
              <a:prstGeom prst="rect">
                <a:avLst/>
              </a:prstGeom>
              <a:noFill/>
              <a:ln>
                <a:noFill/>
              </a:ln>
            </p:spPr>
            <p:txBody>
              <a:bodyPr spcFirstLastPara="1" wrap="square" lIns="0" tIns="0" rIns="0" bIns="0" anchor="ctr" anchorCtr="0">
                <a:noAutofit/>
              </a:bodyPr>
              <a:lstStyle/>
              <a:p>
                <a:pPr marL="0" marR="0" lvl="0" indent="0" algn="ctr" rtl="0">
                  <a:lnSpc>
                    <a:spcPct val="108005"/>
                  </a:lnSpc>
                  <a:spcBef>
                    <a:spcPts val="0"/>
                  </a:spcBef>
                  <a:spcAft>
                    <a:spcPts val="0"/>
                  </a:spcAft>
                  <a:buNone/>
                </a:pPr>
                <a:r>
                  <a:rPr lang="en-US" sz="1599" b="1" i="0" u="none" strike="noStrike" cap="none">
                    <a:solidFill>
                      <a:srgbClr val="FFFFFF"/>
                    </a:solidFill>
                    <a:latin typeface="Ubuntu"/>
                    <a:ea typeface="Ubuntu"/>
                    <a:cs typeface="Ubuntu"/>
                    <a:sym typeface="Ubuntu"/>
                  </a:rPr>
                  <a:t>01</a:t>
                </a:r>
                <a:endParaRPr/>
              </a:p>
            </p:txBody>
          </p:sp>
        </p:grpSp>
      </p:grpSp>
      <p:grpSp>
        <p:nvGrpSpPr>
          <p:cNvPr id="133" name="Google Shape;133;p2"/>
          <p:cNvGrpSpPr/>
          <p:nvPr/>
        </p:nvGrpSpPr>
        <p:grpSpPr>
          <a:xfrm>
            <a:off x="625296" y="5187946"/>
            <a:ext cx="5327248" cy="668322"/>
            <a:chOff x="0" y="0"/>
            <a:chExt cx="7102996" cy="891096"/>
          </a:xfrm>
        </p:grpSpPr>
        <p:grpSp>
          <p:nvGrpSpPr>
            <p:cNvPr id="134" name="Google Shape;134;p2"/>
            <p:cNvGrpSpPr/>
            <p:nvPr/>
          </p:nvGrpSpPr>
          <p:grpSpPr>
            <a:xfrm>
              <a:off x="1114921" y="79663"/>
              <a:ext cx="5988075" cy="692890"/>
              <a:chOff x="-1" y="-19050"/>
              <a:chExt cx="2933989" cy="339497"/>
            </a:xfrm>
          </p:grpSpPr>
          <p:sp>
            <p:nvSpPr>
              <p:cNvPr id="135" name="Google Shape;135;p2"/>
              <p:cNvSpPr/>
              <p:nvPr/>
            </p:nvSpPr>
            <p:spPr>
              <a:xfrm>
                <a:off x="0" y="0"/>
                <a:ext cx="2826249" cy="320447"/>
              </a:xfrm>
              <a:custGeom>
                <a:avLst/>
                <a:gdLst/>
                <a:ahLst/>
                <a:cxnLst/>
                <a:rect l="l" t="t" r="r" b="b"/>
                <a:pathLst>
                  <a:path w="2826249" h="320447" extrusionOk="0">
                    <a:moveTo>
                      <a:pt x="0" y="0"/>
                    </a:moveTo>
                    <a:lnTo>
                      <a:pt x="2826249" y="0"/>
                    </a:lnTo>
                    <a:lnTo>
                      <a:pt x="2826249" y="320447"/>
                    </a:lnTo>
                    <a:lnTo>
                      <a:pt x="0" y="320447"/>
                    </a:lnTo>
                    <a:close/>
                  </a:path>
                </a:pathLst>
              </a:custGeom>
              <a:solidFill>
                <a:srgbClr val="000000">
                  <a:alpha val="0"/>
                </a:srgbClr>
              </a:solidFill>
              <a:ln>
                <a:noFill/>
              </a:ln>
            </p:spPr>
          </p:sp>
          <p:sp>
            <p:nvSpPr>
              <p:cNvPr id="136" name="Google Shape;136;p2"/>
              <p:cNvSpPr txBox="1"/>
              <p:nvPr/>
            </p:nvSpPr>
            <p:spPr>
              <a:xfrm>
                <a:off x="-1" y="-19050"/>
                <a:ext cx="2933989" cy="339497"/>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None/>
                </a:pPr>
                <a:r>
                  <a:rPr lang="en-US" sz="1600" b="1" i="0" u="none" strike="noStrike" cap="none" dirty="0" err="1">
                    <a:solidFill>
                      <a:srgbClr val="FFFFFF"/>
                    </a:solidFill>
                    <a:latin typeface="Ubuntu"/>
                    <a:ea typeface="Ubuntu"/>
                    <a:cs typeface="Ubuntu"/>
                    <a:sym typeface="Ubuntu"/>
                  </a:rPr>
                  <a:t>Приклади</a:t>
                </a:r>
                <a:r>
                  <a:rPr lang="en-US" sz="1600" b="1" i="0" u="none" strike="noStrike" cap="none" dirty="0">
                    <a:solidFill>
                      <a:srgbClr val="FFFFFF"/>
                    </a:solidFill>
                    <a:latin typeface="Ubuntu"/>
                    <a:ea typeface="Ubuntu"/>
                    <a:cs typeface="Ubuntu"/>
                    <a:sym typeface="Ubuntu"/>
                  </a:rPr>
                  <a:t> </a:t>
                </a:r>
                <a:r>
                  <a:rPr lang="uk-UA" sz="1600" b="1" i="0" u="none" strike="noStrike" cap="none" dirty="0">
                    <a:solidFill>
                      <a:srgbClr val="FFFFFF"/>
                    </a:solidFill>
                    <a:latin typeface="Ubuntu"/>
                    <a:ea typeface="Ubuntu"/>
                    <a:cs typeface="Ubuntu"/>
                    <a:sym typeface="Ubuntu"/>
                  </a:rPr>
                  <a:t>кращих</a:t>
                </a:r>
                <a:r>
                  <a:rPr lang="en-US" sz="1600" b="1" i="0" u="none" strike="noStrike" cap="none" dirty="0">
                    <a:solidFill>
                      <a:srgbClr val="FFFFFF"/>
                    </a:solidFill>
                    <a:latin typeface="Ubuntu"/>
                    <a:ea typeface="Ubuntu"/>
                    <a:cs typeface="Ubuntu"/>
                    <a:sym typeface="Ubuntu"/>
                  </a:rPr>
                  <a:t> </a:t>
                </a:r>
                <a:r>
                  <a:rPr lang="en-US" sz="1600" b="1" i="0" u="none" strike="noStrike" cap="none" dirty="0" err="1">
                    <a:solidFill>
                      <a:srgbClr val="FFFFFF"/>
                    </a:solidFill>
                    <a:latin typeface="Ubuntu"/>
                    <a:ea typeface="Ubuntu"/>
                    <a:cs typeface="Ubuntu"/>
                    <a:sym typeface="Ubuntu"/>
                  </a:rPr>
                  <a:t>практик</a:t>
                </a:r>
                <a:r>
                  <a:rPr lang="en-US" sz="1600" b="1" i="0" u="none" strike="noStrike" cap="none" dirty="0">
                    <a:solidFill>
                      <a:srgbClr val="FFFFFF"/>
                    </a:solidFill>
                    <a:latin typeface="Ubuntu"/>
                    <a:ea typeface="Ubuntu"/>
                    <a:cs typeface="Ubuntu"/>
                    <a:sym typeface="Ubuntu"/>
                  </a:rPr>
                  <a:t> </a:t>
                </a:r>
                <a:r>
                  <a:rPr lang="uk-UA" sz="1600" b="1" i="0" u="none" strike="noStrike" cap="none" dirty="0">
                    <a:solidFill>
                      <a:srgbClr val="FFFFFF"/>
                    </a:solidFill>
                    <a:latin typeface="Ubuntu"/>
                    <a:ea typeface="Ubuntu"/>
                    <a:cs typeface="Ubuntu"/>
                    <a:sym typeface="Ubuntu"/>
                  </a:rPr>
                  <a:t>і</a:t>
                </a:r>
                <a:r>
                  <a:rPr lang="en-US" sz="1600" b="1" i="0" u="none" strike="noStrike" cap="none" dirty="0" err="1">
                    <a:solidFill>
                      <a:srgbClr val="FFFFFF"/>
                    </a:solidFill>
                    <a:latin typeface="Ubuntu"/>
                    <a:ea typeface="Ubuntu"/>
                    <a:cs typeface="Ubuntu"/>
                    <a:sym typeface="Ubuntu"/>
                  </a:rPr>
                  <a:t>з</a:t>
                </a:r>
                <a:r>
                  <a:rPr lang="en-US" sz="1600" b="1" i="0" u="none" strike="noStrike" cap="none" dirty="0">
                    <a:solidFill>
                      <a:srgbClr val="FFFFFF"/>
                    </a:solidFill>
                    <a:latin typeface="Ubuntu"/>
                    <a:ea typeface="Ubuntu"/>
                    <a:cs typeface="Ubuntu"/>
                    <a:sym typeface="Ubuntu"/>
                  </a:rPr>
                  <a:t> </a:t>
                </a:r>
                <a:r>
                  <a:rPr lang="en-US" sz="1600" b="1" i="0" u="none" strike="noStrike" cap="none" dirty="0" err="1">
                    <a:solidFill>
                      <a:srgbClr val="FFFFFF"/>
                    </a:solidFill>
                    <a:latin typeface="Ubuntu"/>
                    <a:ea typeface="Ubuntu"/>
                    <a:cs typeface="Ubuntu"/>
                    <a:sym typeface="Ubuntu"/>
                  </a:rPr>
                  <a:t>Німеччини</a:t>
                </a:r>
                <a:r>
                  <a:rPr lang="en-US" sz="1600" b="1" i="0" u="none" strike="noStrike" cap="none" dirty="0">
                    <a:solidFill>
                      <a:srgbClr val="FFFFFF"/>
                    </a:solidFill>
                    <a:latin typeface="Ubuntu"/>
                    <a:ea typeface="Ubuntu"/>
                    <a:cs typeface="Ubuntu"/>
                    <a:sym typeface="Ubuntu"/>
                  </a:rPr>
                  <a:t> </a:t>
                </a:r>
                <a:r>
                  <a:rPr lang="en-US" sz="1000" b="1" i="0" u="none" strike="noStrike" cap="none" dirty="0">
                    <a:solidFill>
                      <a:srgbClr val="FFFFFF"/>
                    </a:solidFill>
                    <a:latin typeface="Ubuntu"/>
                    <a:ea typeface="Ubuntu"/>
                    <a:cs typeface="Ubuntu"/>
                    <a:sym typeface="Ubuntu"/>
                  </a:rPr>
                  <a:t> с.10</a:t>
                </a:r>
                <a:endParaRPr sz="1600" b="1" i="0" u="none" strike="noStrike" cap="none" dirty="0">
                  <a:solidFill>
                    <a:srgbClr val="FFFFFF"/>
                  </a:solidFill>
                  <a:latin typeface="Ubuntu"/>
                  <a:ea typeface="Ubuntu"/>
                  <a:cs typeface="Ubuntu"/>
                  <a:sym typeface="Ubuntu"/>
                </a:endParaRPr>
              </a:p>
            </p:txBody>
          </p:sp>
        </p:grpSp>
        <p:grpSp>
          <p:nvGrpSpPr>
            <p:cNvPr id="137" name="Google Shape;137;p2"/>
            <p:cNvGrpSpPr/>
            <p:nvPr/>
          </p:nvGrpSpPr>
          <p:grpSpPr>
            <a:xfrm>
              <a:off x="0" y="0"/>
              <a:ext cx="951962" cy="891096"/>
              <a:chOff x="0" y="0"/>
              <a:chExt cx="208479" cy="195149"/>
            </a:xfrm>
          </p:grpSpPr>
          <p:sp>
            <p:nvSpPr>
              <p:cNvPr id="138" name="Google Shape;138;p2"/>
              <p:cNvSpPr/>
              <p:nvPr/>
            </p:nvSpPr>
            <p:spPr>
              <a:xfrm>
                <a:off x="0" y="0"/>
                <a:ext cx="208479" cy="195149"/>
              </a:xfrm>
              <a:custGeom>
                <a:avLst/>
                <a:gdLst/>
                <a:ahLst/>
                <a:cxnLst/>
                <a:rect l="l" t="t" r="r" b="b"/>
                <a:pathLst>
                  <a:path w="208479" h="195149" extrusionOk="0">
                    <a:moveTo>
                      <a:pt x="0" y="0"/>
                    </a:moveTo>
                    <a:lnTo>
                      <a:pt x="208479" y="0"/>
                    </a:lnTo>
                    <a:lnTo>
                      <a:pt x="208479" y="195149"/>
                    </a:lnTo>
                    <a:lnTo>
                      <a:pt x="0" y="195149"/>
                    </a:lnTo>
                    <a:close/>
                  </a:path>
                </a:pathLst>
              </a:custGeom>
              <a:gradFill>
                <a:gsLst>
                  <a:gs pos="0">
                    <a:srgbClr val="49C3CE"/>
                  </a:gs>
                  <a:gs pos="50980">
                    <a:srgbClr val="9854A1"/>
                  </a:gs>
                  <a:gs pos="100000">
                    <a:srgbClr val="F26F72"/>
                  </a:gs>
                </a:gsLst>
                <a:lin ang="12000000" scaled="0"/>
              </a:gradFill>
              <a:ln>
                <a:noFill/>
              </a:ln>
            </p:spPr>
          </p:sp>
          <p:sp>
            <p:nvSpPr>
              <p:cNvPr id="139" name="Google Shape;139;p2"/>
              <p:cNvSpPr txBox="1"/>
              <p:nvPr/>
            </p:nvSpPr>
            <p:spPr>
              <a:xfrm>
                <a:off x="0" y="0"/>
                <a:ext cx="208479" cy="195149"/>
              </a:xfrm>
              <a:prstGeom prst="rect">
                <a:avLst/>
              </a:prstGeom>
              <a:noFill/>
              <a:ln>
                <a:noFill/>
              </a:ln>
            </p:spPr>
            <p:txBody>
              <a:bodyPr spcFirstLastPara="1" wrap="square" lIns="50800" tIns="50800" rIns="50800" bIns="50800"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40" name="Google Shape;140;p2"/>
            <p:cNvGrpSpPr/>
            <p:nvPr/>
          </p:nvGrpSpPr>
          <p:grpSpPr>
            <a:xfrm>
              <a:off x="122589" y="97640"/>
              <a:ext cx="706784" cy="695817"/>
              <a:chOff x="0" y="0"/>
              <a:chExt cx="287936" cy="283469"/>
            </a:xfrm>
          </p:grpSpPr>
          <p:sp>
            <p:nvSpPr>
              <p:cNvPr id="141" name="Google Shape;141;p2"/>
              <p:cNvSpPr/>
              <p:nvPr/>
            </p:nvSpPr>
            <p:spPr>
              <a:xfrm>
                <a:off x="0" y="0"/>
                <a:ext cx="287936" cy="283469"/>
              </a:xfrm>
              <a:custGeom>
                <a:avLst/>
                <a:gdLst/>
                <a:ahLst/>
                <a:cxnLst/>
                <a:rect l="l" t="t" r="r" b="b"/>
                <a:pathLst>
                  <a:path w="287936" h="283469" extrusionOk="0">
                    <a:moveTo>
                      <a:pt x="0" y="0"/>
                    </a:moveTo>
                    <a:lnTo>
                      <a:pt x="287936" y="0"/>
                    </a:lnTo>
                    <a:lnTo>
                      <a:pt x="287936" y="283469"/>
                    </a:lnTo>
                    <a:lnTo>
                      <a:pt x="0" y="283469"/>
                    </a:lnTo>
                    <a:close/>
                  </a:path>
                </a:pathLst>
              </a:custGeom>
              <a:solidFill>
                <a:srgbClr val="000000">
                  <a:alpha val="0"/>
                </a:srgbClr>
              </a:solidFill>
              <a:ln>
                <a:noFill/>
              </a:ln>
            </p:spPr>
          </p:sp>
          <p:sp>
            <p:nvSpPr>
              <p:cNvPr id="142" name="Google Shape;142;p2"/>
              <p:cNvSpPr txBox="1"/>
              <p:nvPr/>
            </p:nvSpPr>
            <p:spPr>
              <a:xfrm>
                <a:off x="0" y="0"/>
                <a:ext cx="287936" cy="283469"/>
              </a:xfrm>
              <a:prstGeom prst="rect">
                <a:avLst/>
              </a:prstGeom>
              <a:noFill/>
              <a:ln>
                <a:noFill/>
              </a:ln>
            </p:spPr>
            <p:txBody>
              <a:bodyPr spcFirstLastPara="1" wrap="square" lIns="0" tIns="0" rIns="0" bIns="0" anchor="ctr" anchorCtr="0">
                <a:noAutofit/>
              </a:bodyPr>
              <a:lstStyle/>
              <a:p>
                <a:pPr marL="0" marR="0" lvl="0" indent="0" algn="ctr" rtl="0">
                  <a:lnSpc>
                    <a:spcPct val="108005"/>
                  </a:lnSpc>
                  <a:spcBef>
                    <a:spcPts val="0"/>
                  </a:spcBef>
                  <a:spcAft>
                    <a:spcPts val="0"/>
                  </a:spcAft>
                  <a:buNone/>
                </a:pPr>
                <a:r>
                  <a:rPr lang="en-US" sz="1599" b="1" i="0" u="none" strike="noStrike" cap="none">
                    <a:solidFill>
                      <a:srgbClr val="FFFFFF"/>
                    </a:solidFill>
                    <a:latin typeface="Ubuntu"/>
                    <a:ea typeface="Ubuntu"/>
                    <a:cs typeface="Ubuntu"/>
                    <a:sym typeface="Ubuntu"/>
                  </a:rPr>
                  <a:t>02</a:t>
                </a:r>
                <a:endParaRPr/>
              </a:p>
            </p:txBody>
          </p:sp>
        </p:grpSp>
      </p:grpSp>
      <p:grpSp>
        <p:nvGrpSpPr>
          <p:cNvPr id="143" name="Google Shape;143;p2"/>
          <p:cNvGrpSpPr/>
          <p:nvPr/>
        </p:nvGrpSpPr>
        <p:grpSpPr>
          <a:xfrm>
            <a:off x="625296" y="6266927"/>
            <a:ext cx="5327248" cy="668322"/>
            <a:chOff x="0" y="0"/>
            <a:chExt cx="7102996" cy="891096"/>
          </a:xfrm>
        </p:grpSpPr>
        <p:grpSp>
          <p:nvGrpSpPr>
            <p:cNvPr id="144" name="Google Shape;144;p2"/>
            <p:cNvGrpSpPr/>
            <p:nvPr/>
          </p:nvGrpSpPr>
          <p:grpSpPr>
            <a:xfrm>
              <a:off x="1114923" y="79663"/>
              <a:ext cx="5988073" cy="692890"/>
              <a:chOff x="0" y="-19050"/>
              <a:chExt cx="2933988" cy="339497"/>
            </a:xfrm>
          </p:grpSpPr>
          <p:sp>
            <p:nvSpPr>
              <p:cNvPr id="145" name="Google Shape;145;p2"/>
              <p:cNvSpPr/>
              <p:nvPr/>
            </p:nvSpPr>
            <p:spPr>
              <a:xfrm>
                <a:off x="0" y="0"/>
                <a:ext cx="2826249" cy="320447"/>
              </a:xfrm>
              <a:custGeom>
                <a:avLst/>
                <a:gdLst/>
                <a:ahLst/>
                <a:cxnLst/>
                <a:rect l="l" t="t" r="r" b="b"/>
                <a:pathLst>
                  <a:path w="2826249" h="320447" extrusionOk="0">
                    <a:moveTo>
                      <a:pt x="0" y="0"/>
                    </a:moveTo>
                    <a:lnTo>
                      <a:pt x="2826249" y="0"/>
                    </a:lnTo>
                    <a:lnTo>
                      <a:pt x="2826249" y="320447"/>
                    </a:lnTo>
                    <a:lnTo>
                      <a:pt x="0" y="320447"/>
                    </a:lnTo>
                    <a:close/>
                  </a:path>
                </a:pathLst>
              </a:custGeom>
              <a:solidFill>
                <a:srgbClr val="000000">
                  <a:alpha val="0"/>
                </a:srgbClr>
              </a:solidFill>
              <a:ln>
                <a:noFill/>
              </a:ln>
            </p:spPr>
          </p:sp>
          <p:sp>
            <p:nvSpPr>
              <p:cNvPr id="146" name="Google Shape;146;p2"/>
              <p:cNvSpPr txBox="1"/>
              <p:nvPr/>
            </p:nvSpPr>
            <p:spPr>
              <a:xfrm>
                <a:off x="0" y="-19050"/>
                <a:ext cx="2933988" cy="339497"/>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None/>
                </a:pPr>
                <a:r>
                  <a:rPr lang="en-US" sz="1600" b="1" i="0" u="none" strike="noStrike" cap="none" dirty="0" err="1">
                    <a:solidFill>
                      <a:srgbClr val="FFFFFF"/>
                    </a:solidFill>
                    <a:latin typeface="Ubuntu"/>
                    <a:ea typeface="Ubuntu"/>
                    <a:cs typeface="Ubuntu"/>
                    <a:sym typeface="Ubuntu"/>
                  </a:rPr>
                  <a:t>Приклади</a:t>
                </a:r>
                <a:r>
                  <a:rPr lang="en-US" sz="1600" b="1" i="0" u="none" strike="noStrike" cap="none" dirty="0">
                    <a:solidFill>
                      <a:srgbClr val="FFFFFF"/>
                    </a:solidFill>
                    <a:latin typeface="Ubuntu"/>
                    <a:ea typeface="Ubuntu"/>
                    <a:cs typeface="Ubuntu"/>
                    <a:sym typeface="Ubuntu"/>
                  </a:rPr>
                  <a:t> </a:t>
                </a:r>
                <a:r>
                  <a:rPr lang="uk-UA" sz="1600" b="1" i="0" u="none" strike="noStrike" cap="none" dirty="0">
                    <a:solidFill>
                      <a:srgbClr val="FFFFFF"/>
                    </a:solidFill>
                    <a:latin typeface="Ubuntu"/>
                    <a:ea typeface="Ubuntu"/>
                    <a:cs typeface="Ubuntu"/>
                    <a:sym typeface="Ubuntu"/>
                  </a:rPr>
                  <a:t>кращих</a:t>
                </a:r>
                <a:r>
                  <a:rPr lang="en-US" sz="1600" b="1" i="0" u="none" strike="noStrike" cap="none" dirty="0">
                    <a:solidFill>
                      <a:srgbClr val="FFFFFF"/>
                    </a:solidFill>
                    <a:latin typeface="Ubuntu"/>
                    <a:ea typeface="Ubuntu"/>
                    <a:cs typeface="Ubuntu"/>
                    <a:sym typeface="Ubuntu"/>
                  </a:rPr>
                  <a:t> </a:t>
                </a:r>
                <a:r>
                  <a:rPr lang="uk-UA" sz="1600" b="1" i="0" u="none" strike="noStrike" cap="none" dirty="0">
                    <a:solidFill>
                      <a:srgbClr val="FFFFFF"/>
                    </a:solidFill>
                    <a:latin typeface="Ubuntu"/>
                    <a:ea typeface="Ubuntu"/>
                    <a:cs typeface="Ubuntu"/>
                    <a:sym typeface="Ubuntu"/>
                  </a:rPr>
                  <a:t>практик</a:t>
                </a:r>
                <a:r>
                  <a:rPr lang="en-US" sz="1600" b="1" i="0" u="none" strike="noStrike" cap="none" dirty="0">
                    <a:solidFill>
                      <a:srgbClr val="FFFFFF"/>
                    </a:solidFill>
                    <a:latin typeface="Ubuntu"/>
                    <a:ea typeface="Ubuntu"/>
                    <a:cs typeface="Ubuntu"/>
                    <a:sym typeface="Ubuntu"/>
                  </a:rPr>
                  <a:t> </a:t>
                </a:r>
                <a:r>
                  <a:rPr lang="uk-UA" sz="1600" b="1" i="0" u="none" strike="noStrike" cap="none" dirty="0">
                    <a:solidFill>
                      <a:srgbClr val="FFFFFF"/>
                    </a:solidFill>
                    <a:latin typeface="Ubuntu"/>
                    <a:ea typeface="Ubuntu"/>
                    <a:cs typeface="Ubuntu"/>
                    <a:sym typeface="Ubuntu"/>
                  </a:rPr>
                  <a:t>і</a:t>
                </a:r>
                <a:r>
                  <a:rPr lang="en-US" sz="1600" b="1" i="0" u="none" strike="noStrike" cap="none" dirty="0" err="1">
                    <a:solidFill>
                      <a:srgbClr val="FFFFFF"/>
                    </a:solidFill>
                    <a:latin typeface="Ubuntu"/>
                    <a:ea typeface="Ubuntu"/>
                    <a:cs typeface="Ubuntu"/>
                    <a:sym typeface="Ubuntu"/>
                  </a:rPr>
                  <a:t>з</a:t>
                </a:r>
                <a:r>
                  <a:rPr lang="en-US" sz="1600" b="1" i="0" u="none" strike="noStrike" cap="none" dirty="0">
                    <a:solidFill>
                      <a:srgbClr val="FFFFFF"/>
                    </a:solidFill>
                    <a:latin typeface="Ubuntu"/>
                    <a:ea typeface="Ubuntu"/>
                    <a:cs typeface="Ubuntu"/>
                    <a:sym typeface="Ubuntu"/>
                  </a:rPr>
                  <a:t> </a:t>
                </a:r>
                <a:r>
                  <a:rPr lang="en-US" sz="1600" b="1" i="0" u="none" strike="noStrike" cap="none" dirty="0" err="1">
                    <a:solidFill>
                      <a:srgbClr val="FFFFFF"/>
                    </a:solidFill>
                    <a:latin typeface="Ubuntu"/>
                    <a:ea typeface="Ubuntu"/>
                    <a:cs typeface="Ubuntu"/>
                    <a:sym typeface="Ubuntu"/>
                  </a:rPr>
                  <a:t>України</a:t>
                </a:r>
                <a:r>
                  <a:rPr lang="en-US" sz="1600" b="1" i="0" u="none" strike="noStrike" cap="none" dirty="0">
                    <a:solidFill>
                      <a:srgbClr val="FFFFFF"/>
                    </a:solidFill>
                    <a:latin typeface="Ubuntu"/>
                    <a:ea typeface="Ubuntu"/>
                    <a:cs typeface="Ubuntu"/>
                    <a:sym typeface="Ubuntu"/>
                  </a:rPr>
                  <a:t> </a:t>
                </a:r>
                <a:r>
                  <a:rPr lang="en-US" sz="1000" b="1" i="0" u="none" strike="noStrike" cap="none" dirty="0">
                    <a:solidFill>
                      <a:srgbClr val="FFFFFF"/>
                    </a:solidFill>
                    <a:latin typeface="Ubuntu"/>
                    <a:ea typeface="Ubuntu"/>
                    <a:cs typeface="Ubuntu"/>
                    <a:sym typeface="Ubuntu"/>
                  </a:rPr>
                  <a:t>  с.16</a:t>
                </a:r>
                <a:endParaRPr sz="1600" b="1" i="0" u="none" strike="noStrike" cap="none" dirty="0">
                  <a:solidFill>
                    <a:srgbClr val="FFFFFF"/>
                  </a:solidFill>
                  <a:latin typeface="Ubuntu"/>
                  <a:ea typeface="Ubuntu"/>
                  <a:cs typeface="Ubuntu"/>
                  <a:sym typeface="Ubuntu"/>
                </a:endParaRPr>
              </a:p>
            </p:txBody>
          </p:sp>
        </p:grpSp>
        <p:grpSp>
          <p:nvGrpSpPr>
            <p:cNvPr id="147" name="Google Shape;147;p2"/>
            <p:cNvGrpSpPr/>
            <p:nvPr/>
          </p:nvGrpSpPr>
          <p:grpSpPr>
            <a:xfrm>
              <a:off x="0" y="0"/>
              <a:ext cx="951962" cy="891096"/>
              <a:chOff x="0" y="0"/>
              <a:chExt cx="208479" cy="195149"/>
            </a:xfrm>
          </p:grpSpPr>
          <p:sp>
            <p:nvSpPr>
              <p:cNvPr id="148" name="Google Shape;148;p2"/>
              <p:cNvSpPr/>
              <p:nvPr/>
            </p:nvSpPr>
            <p:spPr>
              <a:xfrm>
                <a:off x="0" y="0"/>
                <a:ext cx="208479" cy="195149"/>
              </a:xfrm>
              <a:custGeom>
                <a:avLst/>
                <a:gdLst/>
                <a:ahLst/>
                <a:cxnLst/>
                <a:rect l="l" t="t" r="r" b="b"/>
                <a:pathLst>
                  <a:path w="208479" h="195149" extrusionOk="0">
                    <a:moveTo>
                      <a:pt x="0" y="0"/>
                    </a:moveTo>
                    <a:lnTo>
                      <a:pt x="208479" y="0"/>
                    </a:lnTo>
                    <a:lnTo>
                      <a:pt x="208479" y="195149"/>
                    </a:lnTo>
                    <a:lnTo>
                      <a:pt x="0" y="195149"/>
                    </a:lnTo>
                    <a:close/>
                  </a:path>
                </a:pathLst>
              </a:custGeom>
              <a:gradFill>
                <a:gsLst>
                  <a:gs pos="0">
                    <a:srgbClr val="49C3CE"/>
                  </a:gs>
                  <a:gs pos="50980">
                    <a:srgbClr val="9854A1"/>
                  </a:gs>
                  <a:gs pos="100000">
                    <a:srgbClr val="F26F72"/>
                  </a:gs>
                </a:gsLst>
                <a:lin ang="12000000" scaled="0"/>
              </a:gradFill>
              <a:ln>
                <a:noFill/>
              </a:ln>
            </p:spPr>
          </p:sp>
          <p:sp>
            <p:nvSpPr>
              <p:cNvPr id="149" name="Google Shape;149;p2"/>
              <p:cNvSpPr txBox="1"/>
              <p:nvPr/>
            </p:nvSpPr>
            <p:spPr>
              <a:xfrm>
                <a:off x="0" y="0"/>
                <a:ext cx="208479" cy="195149"/>
              </a:xfrm>
              <a:prstGeom prst="rect">
                <a:avLst/>
              </a:prstGeom>
              <a:noFill/>
              <a:ln>
                <a:noFill/>
              </a:ln>
            </p:spPr>
            <p:txBody>
              <a:bodyPr spcFirstLastPara="1" wrap="square" lIns="50800" tIns="50800" rIns="50800" bIns="50800"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50" name="Google Shape;150;p2"/>
            <p:cNvGrpSpPr/>
            <p:nvPr/>
          </p:nvGrpSpPr>
          <p:grpSpPr>
            <a:xfrm>
              <a:off x="122589" y="97640"/>
              <a:ext cx="706784" cy="695817"/>
              <a:chOff x="0" y="0"/>
              <a:chExt cx="287936" cy="283469"/>
            </a:xfrm>
          </p:grpSpPr>
          <p:sp>
            <p:nvSpPr>
              <p:cNvPr id="151" name="Google Shape;151;p2"/>
              <p:cNvSpPr/>
              <p:nvPr/>
            </p:nvSpPr>
            <p:spPr>
              <a:xfrm>
                <a:off x="0" y="0"/>
                <a:ext cx="287936" cy="283469"/>
              </a:xfrm>
              <a:custGeom>
                <a:avLst/>
                <a:gdLst/>
                <a:ahLst/>
                <a:cxnLst/>
                <a:rect l="l" t="t" r="r" b="b"/>
                <a:pathLst>
                  <a:path w="287936" h="283469" extrusionOk="0">
                    <a:moveTo>
                      <a:pt x="0" y="0"/>
                    </a:moveTo>
                    <a:lnTo>
                      <a:pt x="287936" y="0"/>
                    </a:lnTo>
                    <a:lnTo>
                      <a:pt x="287936" y="283469"/>
                    </a:lnTo>
                    <a:lnTo>
                      <a:pt x="0" y="283469"/>
                    </a:lnTo>
                    <a:close/>
                  </a:path>
                </a:pathLst>
              </a:custGeom>
              <a:solidFill>
                <a:srgbClr val="000000">
                  <a:alpha val="0"/>
                </a:srgbClr>
              </a:solidFill>
              <a:ln>
                <a:noFill/>
              </a:ln>
            </p:spPr>
          </p:sp>
          <p:sp>
            <p:nvSpPr>
              <p:cNvPr id="152" name="Google Shape;152;p2"/>
              <p:cNvSpPr txBox="1"/>
              <p:nvPr/>
            </p:nvSpPr>
            <p:spPr>
              <a:xfrm>
                <a:off x="0" y="0"/>
                <a:ext cx="287936" cy="283469"/>
              </a:xfrm>
              <a:prstGeom prst="rect">
                <a:avLst/>
              </a:prstGeom>
              <a:noFill/>
              <a:ln>
                <a:noFill/>
              </a:ln>
            </p:spPr>
            <p:txBody>
              <a:bodyPr spcFirstLastPara="1" wrap="square" lIns="0" tIns="0" rIns="0" bIns="0" anchor="ctr" anchorCtr="0">
                <a:noAutofit/>
              </a:bodyPr>
              <a:lstStyle/>
              <a:p>
                <a:pPr marL="0" marR="0" lvl="0" indent="0" algn="ctr" rtl="0">
                  <a:lnSpc>
                    <a:spcPct val="108005"/>
                  </a:lnSpc>
                  <a:spcBef>
                    <a:spcPts val="0"/>
                  </a:spcBef>
                  <a:spcAft>
                    <a:spcPts val="0"/>
                  </a:spcAft>
                  <a:buNone/>
                </a:pPr>
                <a:r>
                  <a:rPr lang="en-US" sz="1599" b="1" i="0" u="none" strike="noStrike" cap="none">
                    <a:solidFill>
                      <a:srgbClr val="FFFFFF"/>
                    </a:solidFill>
                    <a:latin typeface="Ubuntu"/>
                    <a:ea typeface="Ubuntu"/>
                    <a:cs typeface="Ubuntu"/>
                    <a:sym typeface="Ubuntu"/>
                  </a:rPr>
                  <a:t>03</a:t>
                </a:r>
                <a:endParaRPr/>
              </a:p>
            </p:txBody>
          </p:sp>
        </p:grpSp>
      </p:grpSp>
      <p:grpSp>
        <p:nvGrpSpPr>
          <p:cNvPr id="153" name="Google Shape;153;p2"/>
          <p:cNvGrpSpPr/>
          <p:nvPr/>
        </p:nvGrpSpPr>
        <p:grpSpPr>
          <a:xfrm>
            <a:off x="625296" y="7345908"/>
            <a:ext cx="5327249" cy="668322"/>
            <a:chOff x="0" y="0"/>
            <a:chExt cx="7102998" cy="891096"/>
          </a:xfrm>
        </p:grpSpPr>
        <p:grpSp>
          <p:nvGrpSpPr>
            <p:cNvPr id="154" name="Google Shape;154;p2"/>
            <p:cNvGrpSpPr/>
            <p:nvPr/>
          </p:nvGrpSpPr>
          <p:grpSpPr>
            <a:xfrm>
              <a:off x="1114923" y="118543"/>
              <a:ext cx="5988075" cy="654010"/>
              <a:chOff x="0" y="0"/>
              <a:chExt cx="2933989" cy="320447"/>
            </a:xfrm>
          </p:grpSpPr>
          <p:sp>
            <p:nvSpPr>
              <p:cNvPr id="155" name="Google Shape;155;p2"/>
              <p:cNvSpPr/>
              <p:nvPr/>
            </p:nvSpPr>
            <p:spPr>
              <a:xfrm>
                <a:off x="0" y="0"/>
                <a:ext cx="2826249" cy="320447"/>
              </a:xfrm>
              <a:custGeom>
                <a:avLst/>
                <a:gdLst/>
                <a:ahLst/>
                <a:cxnLst/>
                <a:rect l="l" t="t" r="r" b="b"/>
                <a:pathLst>
                  <a:path w="2826249" h="320447" extrusionOk="0">
                    <a:moveTo>
                      <a:pt x="0" y="0"/>
                    </a:moveTo>
                    <a:lnTo>
                      <a:pt x="2826249" y="0"/>
                    </a:lnTo>
                    <a:lnTo>
                      <a:pt x="2826249" y="320447"/>
                    </a:lnTo>
                    <a:lnTo>
                      <a:pt x="0" y="320447"/>
                    </a:lnTo>
                    <a:close/>
                  </a:path>
                </a:pathLst>
              </a:custGeom>
              <a:solidFill>
                <a:srgbClr val="000000">
                  <a:alpha val="0"/>
                </a:srgbClr>
              </a:solidFill>
              <a:ln>
                <a:noFill/>
              </a:ln>
            </p:spPr>
          </p:sp>
          <p:sp>
            <p:nvSpPr>
              <p:cNvPr id="156" name="Google Shape;156;p2"/>
              <p:cNvSpPr txBox="1"/>
              <p:nvPr/>
            </p:nvSpPr>
            <p:spPr>
              <a:xfrm>
                <a:off x="0" y="0"/>
                <a:ext cx="2933989" cy="320447"/>
              </a:xfrm>
              <a:prstGeom prst="rect">
                <a:avLst/>
              </a:prstGeom>
              <a:noFill/>
              <a:ln>
                <a:noFill/>
              </a:ln>
            </p:spPr>
            <p:txBody>
              <a:bodyPr spcFirstLastPara="1" wrap="square" lIns="0" tIns="0" rIns="0" bIns="0" anchor="ctr" anchorCtr="0">
                <a:noAutofit/>
              </a:bodyPr>
              <a:lstStyle/>
              <a:p>
                <a:pPr marL="0" marR="0" lvl="0" indent="0" algn="l" rtl="0">
                  <a:lnSpc>
                    <a:spcPct val="108000"/>
                  </a:lnSpc>
                  <a:spcBef>
                    <a:spcPts val="0"/>
                  </a:spcBef>
                  <a:spcAft>
                    <a:spcPts val="0"/>
                  </a:spcAft>
                  <a:buNone/>
                </a:pPr>
                <a:r>
                  <a:rPr lang="en-US" sz="1600" b="1" i="0" u="none" strike="noStrike" cap="none" dirty="0" err="1">
                    <a:solidFill>
                      <a:srgbClr val="FFFFFF"/>
                    </a:solidFill>
                    <a:latin typeface="Ubuntu"/>
                    <a:ea typeface="Ubuntu"/>
                    <a:cs typeface="Ubuntu"/>
                    <a:sym typeface="Ubuntu"/>
                  </a:rPr>
                  <a:t>Приклади</a:t>
                </a:r>
                <a:r>
                  <a:rPr lang="en-US" sz="1600" b="1" i="0" u="none" strike="noStrike" cap="none" dirty="0">
                    <a:solidFill>
                      <a:srgbClr val="FFFFFF"/>
                    </a:solidFill>
                    <a:latin typeface="Ubuntu"/>
                    <a:ea typeface="Ubuntu"/>
                    <a:cs typeface="Ubuntu"/>
                    <a:sym typeface="Ubuntu"/>
                  </a:rPr>
                  <a:t> </a:t>
                </a:r>
                <a:r>
                  <a:rPr lang="uk-UA" sz="1600" b="1" i="0" u="none" strike="noStrike" cap="none" dirty="0">
                    <a:solidFill>
                      <a:srgbClr val="FFFFFF"/>
                    </a:solidFill>
                    <a:latin typeface="Ubuntu"/>
                    <a:ea typeface="Ubuntu"/>
                    <a:cs typeface="Ubuntu"/>
                    <a:sym typeface="Ubuntu"/>
                  </a:rPr>
                  <a:t>кращих</a:t>
                </a:r>
                <a:r>
                  <a:rPr lang="en-US" sz="1600" b="1" i="0" u="none" strike="noStrike" cap="none" dirty="0">
                    <a:solidFill>
                      <a:srgbClr val="FFFFFF"/>
                    </a:solidFill>
                    <a:latin typeface="Ubuntu"/>
                    <a:ea typeface="Ubuntu"/>
                    <a:cs typeface="Ubuntu"/>
                    <a:sym typeface="Ubuntu"/>
                  </a:rPr>
                  <a:t> </a:t>
                </a:r>
                <a:r>
                  <a:rPr lang="uk-UA" sz="1600" b="1" i="0" u="none" strike="noStrike" cap="none" dirty="0">
                    <a:solidFill>
                      <a:srgbClr val="FFFFFF"/>
                    </a:solidFill>
                    <a:latin typeface="Ubuntu"/>
                    <a:ea typeface="Ubuntu"/>
                    <a:cs typeface="Ubuntu"/>
                    <a:sym typeface="Ubuntu"/>
                  </a:rPr>
                  <a:t>практик</a:t>
                </a:r>
                <a:r>
                  <a:rPr lang="en-US" sz="1600" b="1" i="0" u="none" strike="noStrike" cap="none" dirty="0">
                    <a:solidFill>
                      <a:srgbClr val="FFFFFF"/>
                    </a:solidFill>
                    <a:latin typeface="Ubuntu"/>
                    <a:ea typeface="Ubuntu"/>
                    <a:cs typeface="Ubuntu"/>
                    <a:sym typeface="Ubuntu"/>
                  </a:rPr>
                  <a:t> </a:t>
                </a:r>
                <a:r>
                  <a:rPr lang="uk-UA" sz="1600" b="1" i="0" u="none" strike="noStrike" cap="none" dirty="0">
                    <a:solidFill>
                      <a:srgbClr val="FFFFFF"/>
                    </a:solidFill>
                    <a:latin typeface="Ubuntu"/>
                    <a:ea typeface="Ubuntu"/>
                    <a:cs typeface="Ubuntu"/>
                    <a:sym typeface="Ubuntu"/>
                  </a:rPr>
                  <a:t>і</a:t>
                </a:r>
                <a:r>
                  <a:rPr lang="en-US" sz="1600" b="1" i="0" u="none" strike="noStrike" cap="none" dirty="0" err="1">
                    <a:solidFill>
                      <a:srgbClr val="FFFFFF"/>
                    </a:solidFill>
                    <a:latin typeface="Ubuntu"/>
                    <a:ea typeface="Ubuntu"/>
                    <a:cs typeface="Ubuntu"/>
                    <a:sym typeface="Ubuntu"/>
                  </a:rPr>
                  <a:t>з</a:t>
                </a:r>
                <a:r>
                  <a:rPr lang="en-US" sz="1600" b="1" i="0" u="none" strike="noStrike" cap="none" dirty="0">
                    <a:solidFill>
                      <a:srgbClr val="FFFFFF"/>
                    </a:solidFill>
                    <a:latin typeface="Ubuntu"/>
                    <a:ea typeface="Ubuntu"/>
                    <a:cs typeface="Ubuntu"/>
                    <a:sym typeface="Ubuntu"/>
                  </a:rPr>
                  <a:t> </a:t>
                </a:r>
                <a:r>
                  <a:rPr lang="en-US" sz="1600" b="1" i="0" u="none" strike="noStrike" cap="none" dirty="0" err="1">
                    <a:solidFill>
                      <a:srgbClr val="FFFFFF"/>
                    </a:solidFill>
                    <a:latin typeface="Ubuntu"/>
                    <a:ea typeface="Ubuntu"/>
                    <a:cs typeface="Ubuntu"/>
                    <a:sym typeface="Ubuntu"/>
                  </a:rPr>
                  <a:t>Франції</a:t>
                </a:r>
                <a:r>
                  <a:rPr lang="en-US" sz="1600" b="1" i="0" u="none" strike="noStrike" cap="none" dirty="0">
                    <a:solidFill>
                      <a:srgbClr val="FFFFFF"/>
                    </a:solidFill>
                    <a:latin typeface="Ubuntu"/>
                    <a:ea typeface="Ubuntu"/>
                    <a:cs typeface="Ubuntu"/>
                    <a:sym typeface="Ubuntu"/>
                  </a:rPr>
                  <a:t> </a:t>
                </a:r>
                <a:r>
                  <a:rPr lang="en-US" sz="1000" b="1" i="0" u="none" strike="noStrike" cap="none" dirty="0">
                    <a:solidFill>
                      <a:srgbClr val="FFFFFF"/>
                    </a:solidFill>
                    <a:latin typeface="Ubuntu"/>
                    <a:ea typeface="Ubuntu"/>
                    <a:cs typeface="Ubuntu"/>
                    <a:sym typeface="Ubuntu"/>
                  </a:rPr>
                  <a:t>    </a:t>
                </a:r>
                <a:r>
                  <a:rPr lang="en-US" sz="1000" b="1" i="0" u="none" strike="noStrike" cap="none" dirty="0" err="1">
                    <a:solidFill>
                      <a:srgbClr val="FFFFFF"/>
                    </a:solidFill>
                    <a:latin typeface="Ubuntu"/>
                    <a:ea typeface="Ubuntu"/>
                    <a:cs typeface="Ubuntu"/>
                    <a:sym typeface="Ubuntu"/>
                  </a:rPr>
                  <a:t>с</a:t>
                </a:r>
                <a:r>
                  <a:rPr lang="en-US" sz="1000" b="1" i="0" u="none" strike="noStrike" cap="none" dirty="0">
                    <a:solidFill>
                      <a:srgbClr val="FFFFFF"/>
                    </a:solidFill>
                    <a:latin typeface="Ubuntu"/>
                    <a:ea typeface="Ubuntu"/>
                    <a:cs typeface="Ubuntu"/>
                    <a:sym typeface="Ubuntu"/>
                  </a:rPr>
                  <a:t>. 22</a:t>
                </a:r>
                <a:endParaRPr sz="1600" b="1" i="0" u="none" strike="noStrike" cap="none" dirty="0">
                  <a:solidFill>
                    <a:srgbClr val="FFFFFF"/>
                  </a:solidFill>
                  <a:latin typeface="Ubuntu"/>
                  <a:ea typeface="Ubuntu"/>
                  <a:cs typeface="Ubuntu"/>
                  <a:sym typeface="Ubuntu"/>
                </a:endParaRPr>
              </a:p>
            </p:txBody>
          </p:sp>
        </p:grpSp>
        <p:grpSp>
          <p:nvGrpSpPr>
            <p:cNvPr id="157" name="Google Shape;157;p2"/>
            <p:cNvGrpSpPr/>
            <p:nvPr/>
          </p:nvGrpSpPr>
          <p:grpSpPr>
            <a:xfrm>
              <a:off x="0" y="0"/>
              <a:ext cx="951962" cy="891096"/>
              <a:chOff x="0" y="0"/>
              <a:chExt cx="208479" cy="195149"/>
            </a:xfrm>
          </p:grpSpPr>
          <p:sp>
            <p:nvSpPr>
              <p:cNvPr id="158" name="Google Shape;158;p2"/>
              <p:cNvSpPr/>
              <p:nvPr/>
            </p:nvSpPr>
            <p:spPr>
              <a:xfrm>
                <a:off x="0" y="0"/>
                <a:ext cx="208479" cy="195149"/>
              </a:xfrm>
              <a:custGeom>
                <a:avLst/>
                <a:gdLst/>
                <a:ahLst/>
                <a:cxnLst/>
                <a:rect l="l" t="t" r="r" b="b"/>
                <a:pathLst>
                  <a:path w="208479" h="195149" extrusionOk="0">
                    <a:moveTo>
                      <a:pt x="0" y="0"/>
                    </a:moveTo>
                    <a:lnTo>
                      <a:pt x="208479" y="0"/>
                    </a:lnTo>
                    <a:lnTo>
                      <a:pt x="208479" y="195149"/>
                    </a:lnTo>
                    <a:lnTo>
                      <a:pt x="0" y="195149"/>
                    </a:lnTo>
                    <a:close/>
                  </a:path>
                </a:pathLst>
              </a:custGeom>
              <a:gradFill>
                <a:gsLst>
                  <a:gs pos="0">
                    <a:srgbClr val="49C3CE"/>
                  </a:gs>
                  <a:gs pos="50980">
                    <a:srgbClr val="9854A1"/>
                  </a:gs>
                  <a:gs pos="100000">
                    <a:srgbClr val="F26F72"/>
                  </a:gs>
                </a:gsLst>
                <a:lin ang="12000000" scaled="0"/>
              </a:gradFill>
              <a:ln>
                <a:noFill/>
              </a:ln>
            </p:spPr>
          </p:sp>
          <p:sp>
            <p:nvSpPr>
              <p:cNvPr id="159" name="Google Shape;159;p2"/>
              <p:cNvSpPr txBox="1"/>
              <p:nvPr/>
            </p:nvSpPr>
            <p:spPr>
              <a:xfrm>
                <a:off x="0" y="0"/>
                <a:ext cx="208479" cy="195149"/>
              </a:xfrm>
              <a:prstGeom prst="rect">
                <a:avLst/>
              </a:prstGeom>
              <a:noFill/>
              <a:ln>
                <a:noFill/>
              </a:ln>
            </p:spPr>
            <p:txBody>
              <a:bodyPr spcFirstLastPara="1" wrap="square" lIns="50800" tIns="50800" rIns="50800" bIns="50800"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0" name="Google Shape;160;p2"/>
            <p:cNvGrpSpPr/>
            <p:nvPr/>
          </p:nvGrpSpPr>
          <p:grpSpPr>
            <a:xfrm>
              <a:off x="122589" y="97640"/>
              <a:ext cx="706784" cy="695817"/>
              <a:chOff x="0" y="0"/>
              <a:chExt cx="287936" cy="283469"/>
            </a:xfrm>
          </p:grpSpPr>
          <p:sp>
            <p:nvSpPr>
              <p:cNvPr id="161" name="Google Shape;161;p2"/>
              <p:cNvSpPr/>
              <p:nvPr/>
            </p:nvSpPr>
            <p:spPr>
              <a:xfrm>
                <a:off x="0" y="0"/>
                <a:ext cx="287936" cy="283469"/>
              </a:xfrm>
              <a:custGeom>
                <a:avLst/>
                <a:gdLst/>
                <a:ahLst/>
                <a:cxnLst/>
                <a:rect l="l" t="t" r="r" b="b"/>
                <a:pathLst>
                  <a:path w="287936" h="283469" extrusionOk="0">
                    <a:moveTo>
                      <a:pt x="0" y="0"/>
                    </a:moveTo>
                    <a:lnTo>
                      <a:pt x="287936" y="0"/>
                    </a:lnTo>
                    <a:lnTo>
                      <a:pt x="287936" y="283469"/>
                    </a:lnTo>
                    <a:lnTo>
                      <a:pt x="0" y="283469"/>
                    </a:lnTo>
                    <a:close/>
                  </a:path>
                </a:pathLst>
              </a:custGeom>
              <a:solidFill>
                <a:srgbClr val="000000">
                  <a:alpha val="0"/>
                </a:srgbClr>
              </a:solidFill>
              <a:ln>
                <a:noFill/>
              </a:ln>
            </p:spPr>
          </p:sp>
          <p:sp>
            <p:nvSpPr>
              <p:cNvPr id="162" name="Google Shape;162;p2"/>
              <p:cNvSpPr txBox="1"/>
              <p:nvPr/>
            </p:nvSpPr>
            <p:spPr>
              <a:xfrm>
                <a:off x="0" y="0"/>
                <a:ext cx="287936" cy="283469"/>
              </a:xfrm>
              <a:prstGeom prst="rect">
                <a:avLst/>
              </a:prstGeom>
              <a:noFill/>
              <a:ln>
                <a:noFill/>
              </a:ln>
            </p:spPr>
            <p:txBody>
              <a:bodyPr spcFirstLastPara="1" wrap="square" lIns="0" tIns="0" rIns="0" bIns="0" anchor="ctr" anchorCtr="0">
                <a:noAutofit/>
              </a:bodyPr>
              <a:lstStyle/>
              <a:p>
                <a:pPr marL="0" marR="0" lvl="0" indent="0" algn="ctr" rtl="0">
                  <a:lnSpc>
                    <a:spcPct val="108005"/>
                  </a:lnSpc>
                  <a:spcBef>
                    <a:spcPts val="0"/>
                  </a:spcBef>
                  <a:spcAft>
                    <a:spcPts val="0"/>
                  </a:spcAft>
                  <a:buNone/>
                </a:pPr>
                <a:r>
                  <a:rPr lang="en-US" sz="1599" b="1" i="0" u="none" strike="noStrike" cap="none">
                    <a:solidFill>
                      <a:srgbClr val="FFFFFF"/>
                    </a:solidFill>
                    <a:latin typeface="Ubuntu"/>
                    <a:ea typeface="Ubuntu"/>
                    <a:cs typeface="Ubuntu"/>
                    <a:sym typeface="Ubuntu"/>
                  </a:rPr>
                  <a:t>04</a:t>
                </a:r>
                <a:endParaRPr/>
              </a:p>
            </p:txBody>
          </p:sp>
        </p:grpSp>
      </p:grpSp>
      <p:grpSp>
        <p:nvGrpSpPr>
          <p:cNvPr id="163" name="Google Shape;163;p2"/>
          <p:cNvGrpSpPr/>
          <p:nvPr/>
        </p:nvGrpSpPr>
        <p:grpSpPr>
          <a:xfrm>
            <a:off x="625296" y="8424889"/>
            <a:ext cx="5327249" cy="668322"/>
            <a:chOff x="0" y="0"/>
            <a:chExt cx="7102998" cy="891096"/>
          </a:xfrm>
        </p:grpSpPr>
        <p:grpSp>
          <p:nvGrpSpPr>
            <p:cNvPr id="164" name="Google Shape;164;p2"/>
            <p:cNvGrpSpPr/>
            <p:nvPr/>
          </p:nvGrpSpPr>
          <p:grpSpPr>
            <a:xfrm>
              <a:off x="1114923" y="118543"/>
              <a:ext cx="5988075" cy="654010"/>
              <a:chOff x="0" y="0"/>
              <a:chExt cx="2933989" cy="320447"/>
            </a:xfrm>
          </p:grpSpPr>
          <p:sp>
            <p:nvSpPr>
              <p:cNvPr id="165" name="Google Shape;165;p2"/>
              <p:cNvSpPr/>
              <p:nvPr/>
            </p:nvSpPr>
            <p:spPr>
              <a:xfrm>
                <a:off x="0" y="0"/>
                <a:ext cx="2826249" cy="320447"/>
              </a:xfrm>
              <a:custGeom>
                <a:avLst/>
                <a:gdLst/>
                <a:ahLst/>
                <a:cxnLst/>
                <a:rect l="l" t="t" r="r" b="b"/>
                <a:pathLst>
                  <a:path w="2826249" h="320447" extrusionOk="0">
                    <a:moveTo>
                      <a:pt x="0" y="0"/>
                    </a:moveTo>
                    <a:lnTo>
                      <a:pt x="2826249" y="0"/>
                    </a:lnTo>
                    <a:lnTo>
                      <a:pt x="2826249" y="320447"/>
                    </a:lnTo>
                    <a:lnTo>
                      <a:pt x="0" y="320447"/>
                    </a:lnTo>
                    <a:close/>
                  </a:path>
                </a:pathLst>
              </a:custGeom>
              <a:solidFill>
                <a:srgbClr val="000000">
                  <a:alpha val="0"/>
                </a:srgbClr>
              </a:solidFill>
              <a:ln>
                <a:noFill/>
              </a:ln>
            </p:spPr>
          </p:sp>
          <p:sp>
            <p:nvSpPr>
              <p:cNvPr id="166" name="Google Shape;166;p2"/>
              <p:cNvSpPr txBox="1"/>
              <p:nvPr/>
            </p:nvSpPr>
            <p:spPr>
              <a:xfrm>
                <a:off x="0" y="0"/>
                <a:ext cx="2933989" cy="320447"/>
              </a:xfrm>
              <a:prstGeom prst="rect">
                <a:avLst/>
              </a:prstGeom>
              <a:noFill/>
              <a:ln>
                <a:noFill/>
              </a:ln>
            </p:spPr>
            <p:txBody>
              <a:bodyPr spcFirstLastPara="1" wrap="square" lIns="0" tIns="0" rIns="0" bIns="0" anchor="ctr" anchorCtr="0">
                <a:noAutofit/>
              </a:bodyPr>
              <a:lstStyle/>
              <a:p>
                <a:pPr marL="0" marR="0" lvl="0" indent="0" algn="l" rtl="0">
                  <a:lnSpc>
                    <a:spcPct val="108000"/>
                  </a:lnSpc>
                  <a:spcBef>
                    <a:spcPts val="0"/>
                  </a:spcBef>
                  <a:spcAft>
                    <a:spcPts val="0"/>
                  </a:spcAft>
                  <a:buNone/>
                </a:pPr>
                <a:r>
                  <a:rPr lang="en-US" sz="1600" b="1" i="0" u="none" strike="noStrike" cap="none" dirty="0" err="1">
                    <a:solidFill>
                      <a:srgbClr val="FFFFFF"/>
                    </a:solidFill>
                    <a:latin typeface="Ubuntu"/>
                    <a:ea typeface="Ubuntu"/>
                    <a:cs typeface="Ubuntu"/>
                    <a:sym typeface="Ubuntu"/>
                  </a:rPr>
                  <a:t>Приклади</a:t>
                </a:r>
                <a:r>
                  <a:rPr lang="en-US" sz="1600" b="1" i="0" u="none" strike="noStrike" cap="none" dirty="0">
                    <a:solidFill>
                      <a:srgbClr val="FFFFFF"/>
                    </a:solidFill>
                    <a:latin typeface="Ubuntu"/>
                    <a:ea typeface="Ubuntu"/>
                    <a:cs typeface="Ubuntu"/>
                    <a:sym typeface="Ubuntu"/>
                  </a:rPr>
                  <a:t> </a:t>
                </a:r>
                <a:r>
                  <a:rPr lang="uk-UA" sz="1600" b="1" i="0" u="none" strike="noStrike" cap="none" dirty="0">
                    <a:solidFill>
                      <a:srgbClr val="FFFFFF"/>
                    </a:solidFill>
                    <a:latin typeface="Ubuntu"/>
                    <a:ea typeface="Ubuntu"/>
                    <a:cs typeface="Ubuntu"/>
                    <a:sym typeface="Ubuntu"/>
                  </a:rPr>
                  <a:t>кращих</a:t>
                </a:r>
                <a:r>
                  <a:rPr lang="en-US" sz="1600" b="1" i="0" u="none" strike="noStrike" cap="none" dirty="0">
                    <a:solidFill>
                      <a:srgbClr val="FFFFFF"/>
                    </a:solidFill>
                    <a:latin typeface="Ubuntu"/>
                    <a:ea typeface="Ubuntu"/>
                    <a:cs typeface="Ubuntu"/>
                    <a:sym typeface="Ubuntu"/>
                  </a:rPr>
                  <a:t> </a:t>
                </a:r>
                <a:r>
                  <a:rPr lang="uk-UA" sz="1600" b="1" i="0" u="none" strike="noStrike" cap="none" dirty="0">
                    <a:solidFill>
                      <a:srgbClr val="FFFFFF"/>
                    </a:solidFill>
                    <a:latin typeface="Ubuntu"/>
                    <a:ea typeface="Ubuntu"/>
                    <a:cs typeface="Ubuntu"/>
                    <a:sym typeface="Ubuntu"/>
                  </a:rPr>
                  <a:t>практик</a:t>
                </a:r>
                <a:r>
                  <a:rPr lang="en-US" sz="1600" b="1" i="0" u="none" strike="noStrike" cap="none" dirty="0">
                    <a:solidFill>
                      <a:srgbClr val="FFFFFF"/>
                    </a:solidFill>
                    <a:latin typeface="Ubuntu"/>
                    <a:ea typeface="Ubuntu"/>
                    <a:cs typeface="Ubuntu"/>
                    <a:sym typeface="Ubuntu"/>
                  </a:rPr>
                  <a:t> </a:t>
                </a:r>
                <a:r>
                  <a:rPr lang="uk-UA" sz="1600" b="1" i="0" u="none" strike="noStrike" cap="none" dirty="0">
                    <a:solidFill>
                      <a:srgbClr val="FFFFFF"/>
                    </a:solidFill>
                    <a:latin typeface="Ubuntu"/>
                    <a:ea typeface="Ubuntu"/>
                    <a:cs typeface="Ubuntu"/>
                    <a:sym typeface="Ubuntu"/>
                  </a:rPr>
                  <a:t>і</a:t>
                </a:r>
                <a:r>
                  <a:rPr lang="en-US" sz="1600" b="1" i="0" u="none" strike="noStrike" cap="none" dirty="0" err="1">
                    <a:solidFill>
                      <a:srgbClr val="FFFFFF"/>
                    </a:solidFill>
                    <a:latin typeface="Ubuntu"/>
                    <a:ea typeface="Ubuntu"/>
                    <a:cs typeface="Ubuntu"/>
                    <a:sym typeface="Ubuntu"/>
                  </a:rPr>
                  <a:t>з</a:t>
                </a:r>
                <a:r>
                  <a:rPr lang="en-US" sz="1600" b="1" i="0" u="none" strike="noStrike" cap="none" dirty="0">
                    <a:solidFill>
                      <a:srgbClr val="FFFFFF"/>
                    </a:solidFill>
                    <a:latin typeface="Ubuntu"/>
                    <a:ea typeface="Ubuntu"/>
                    <a:cs typeface="Ubuntu"/>
                    <a:sym typeface="Ubuntu"/>
                  </a:rPr>
                  <a:t> </a:t>
                </a:r>
                <a:r>
                  <a:rPr lang="en-US" sz="1600" b="1" i="0" u="none" strike="noStrike" cap="none" dirty="0" err="1">
                    <a:solidFill>
                      <a:srgbClr val="FFFFFF"/>
                    </a:solidFill>
                    <a:latin typeface="Ubuntu"/>
                    <a:ea typeface="Ubuntu"/>
                    <a:cs typeface="Ubuntu"/>
                    <a:sym typeface="Ubuntu"/>
                  </a:rPr>
                  <a:t>Данії</a:t>
                </a:r>
                <a:r>
                  <a:rPr lang="en-US" sz="1600" b="1" i="0" u="none" strike="noStrike" cap="none" dirty="0">
                    <a:solidFill>
                      <a:srgbClr val="FFFFFF"/>
                    </a:solidFill>
                    <a:latin typeface="Ubuntu"/>
                    <a:ea typeface="Ubuntu"/>
                    <a:cs typeface="Ubuntu"/>
                    <a:sym typeface="Ubuntu"/>
                  </a:rPr>
                  <a:t> </a:t>
                </a:r>
                <a:r>
                  <a:rPr lang="en-US" sz="1000" b="1" i="0" u="none" strike="noStrike" cap="none" dirty="0">
                    <a:solidFill>
                      <a:srgbClr val="FFFFFF"/>
                    </a:solidFill>
                    <a:latin typeface="Ubuntu"/>
                    <a:ea typeface="Ubuntu"/>
                    <a:cs typeface="Ubuntu"/>
                    <a:sym typeface="Ubuntu"/>
                  </a:rPr>
                  <a:t>  </a:t>
                </a:r>
                <a:r>
                  <a:rPr lang="en-US" sz="1000" b="1" i="0" u="none" strike="noStrike" cap="none" dirty="0" err="1">
                    <a:solidFill>
                      <a:srgbClr val="FFFFFF"/>
                    </a:solidFill>
                    <a:latin typeface="Ubuntu"/>
                    <a:ea typeface="Ubuntu"/>
                    <a:cs typeface="Ubuntu"/>
                    <a:sym typeface="Ubuntu"/>
                  </a:rPr>
                  <a:t>с</a:t>
                </a:r>
                <a:r>
                  <a:rPr lang="en-US" sz="1000" b="1" i="0" u="none" strike="noStrike" cap="none" dirty="0">
                    <a:solidFill>
                      <a:srgbClr val="FFFFFF"/>
                    </a:solidFill>
                    <a:latin typeface="Ubuntu"/>
                    <a:ea typeface="Ubuntu"/>
                    <a:cs typeface="Ubuntu"/>
                    <a:sym typeface="Ubuntu"/>
                  </a:rPr>
                  <a:t>. 27</a:t>
                </a:r>
                <a:endParaRPr sz="1600" b="1" i="0" u="none" strike="noStrike" cap="none" dirty="0">
                  <a:solidFill>
                    <a:srgbClr val="FFFFFF"/>
                  </a:solidFill>
                  <a:latin typeface="Ubuntu"/>
                  <a:ea typeface="Ubuntu"/>
                  <a:cs typeface="Ubuntu"/>
                  <a:sym typeface="Ubuntu"/>
                </a:endParaRPr>
              </a:p>
            </p:txBody>
          </p:sp>
        </p:grpSp>
        <p:grpSp>
          <p:nvGrpSpPr>
            <p:cNvPr id="167" name="Google Shape;167;p2"/>
            <p:cNvGrpSpPr/>
            <p:nvPr/>
          </p:nvGrpSpPr>
          <p:grpSpPr>
            <a:xfrm>
              <a:off x="0" y="0"/>
              <a:ext cx="951962" cy="891096"/>
              <a:chOff x="0" y="0"/>
              <a:chExt cx="208479" cy="195149"/>
            </a:xfrm>
          </p:grpSpPr>
          <p:sp>
            <p:nvSpPr>
              <p:cNvPr id="168" name="Google Shape;168;p2"/>
              <p:cNvSpPr/>
              <p:nvPr/>
            </p:nvSpPr>
            <p:spPr>
              <a:xfrm>
                <a:off x="0" y="0"/>
                <a:ext cx="208479" cy="195149"/>
              </a:xfrm>
              <a:custGeom>
                <a:avLst/>
                <a:gdLst/>
                <a:ahLst/>
                <a:cxnLst/>
                <a:rect l="l" t="t" r="r" b="b"/>
                <a:pathLst>
                  <a:path w="208479" h="195149" extrusionOk="0">
                    <a:moveTo>
                      <a:pt x="0" y="0"/>
                    </a:moveTo>
                    <a:lnTo>
                      <a:pt x="208479" y="0"/>
                    </a:lnTo>
                    <a:lnTo>
                      <a:pt x="208479" y="195149"/>
                    </a:lnTo>
                    <a:lnTo>
                      <a:pt x="0" y="195149"/>
                    </a:lnTo>
                    <a:close/>
                  </a:path>
                </a:pathLst>
              </a:custGeom>
              <a:gradFill>
                <a:gsLst>
                  <a:gs pos="0">
                    <a:srgbClr val="49C3CE"/>
                  </a:gs>
                  <a:gs pos="50980">
                    <a:srgbClr val="9854A1"/>
                  </a:gs>
                  <a:gs pos="100000">
                    <a:srgbClr val="F26F72"/>
                  </a:gs>
                </a:gsLst>
                <a:lin ang="12000000" scaled="0"/>
              </a:gradFill>
              <a:ln>
                <a:noFill/>
              </a:ln>
            </p:spPr>
          </p:sp>
          <p:sp>
            <p:nvSpPr>
              <p:cNvPr id="169" name="Google Shape;169;p2"/>
              <p:cNvSpPr txBox="1"/>
              <p:nvPr/>
            </p:nvSpPr>
            <p:spPr>
              <a:xfrm>
                <a:off x="0" y="0"/>
                <a:ext cx="208479" cy="195149"/>
              </a:xfrm>
              <a:prstGeom prst="rect">
                <a:avLst/>
              </a:prstGeom>
              <a:noFill/>
              <a:ln>
                <a:noFill/>
              </a:ln>
            </p:spPr>
            <p:txBody>
              <a:bodyPr spcFirstLastPara="1" wrap="square" lIns="50800" tIns="50800" rIns="50800" bIns="50800"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70" name="Google Shape;170;p2"/>
            <p:cNvGrpSpPr/>
            <p:nvPr/>
          </p:nvGrpSpPr>
          <p:grpSpPr>
            <a:xfrm>
              <a:off x="122589" y="97640"/>
              <a:ext cx="706784" cy="695817"/>
              <a:chOff x="0" y="0"/>
              <a:chExt cx="287936" cy="283469"/>
            </a:xfrm>
          </p:grpSpPr>
          <p:sp>
            <p:nvSpPr>
              <p:cNvPr id="171" name="Google Shape;171;p2"/>
              <p:cNvSpPr/>
              <p:nvPr/>
            </p:nvSpPr>
            <p:spPr>
              <a:xfrm>
                <a:off x="0" y="0"/>
                <a:ext cx="287936" cy="283469"/>
              </a:xfrm>
              <a:custGeom>
                <a:avLst/>
                <a:gdLst/>
                <a:ahLst/>
                <a:cxnLst/>
                <a:rect l="l" t="t" r="r" b="b"/>
                <a:pathLst>
                  <a:path w="287936" h="283469" extrusionOk="0">
                    <a:moveTo>
                      <a:pt x="0" y="0"/>
                    </a:moveTo>
                    <a:lnTo>
                      <a:pt x="287936" y="0"/>
                    </a:lnTo>
                    <a:lnTo>
                      <a:pt x="287936" y="283469"/>
                    </a:lnTo>
                    <a:lnTo>
                      <a:pt x="0" y="283469"/>
                    </a:lnTo>
                    <a:close/>
                  </a:path>
                </a:pathLst>
              </a:custGeom>
              <a:solidFill>
                <a:srgbClr val="000000">
                  <a:alpha val="0"/>
                </a:srgbClr>
              </a:solidFill>
              <a:ln>
                <a:noFill/>
              </a:ln>
            </p:spPr>
          </p:sp>
          <p:sp>
            <p:nvSpPr>
              <p:cNvPr id="172" name="Google Shape;172;p2"/>
              <p:cNvSpPr txBox="1"/>
              <p:nvPr/>
            </p:nvSpPr>
            <p:spPr>
              <a:xfrm>
                <a:off x="0" y="0"/>
                <a:ext cx="287936" cy="283469"/>
              </a:xfrm>
              <a:prstGeom prst="rect">
                <a:avLst/>
              </a:prstGeom>
              <a:noFill/>
              <a:ln>
                <a:noFill/>
              </a:ln>
            </p:spPr>
            <p:txBody>
              <a:bodyPr spcFirstLastPara="1" wrap="square" lIns="0" tIns="0" rIns="0" bIns="0" anchor="ctr" anchorCtr="0">
                <a:noAutofit/>
              </a:bodyPr>
              <a:lstStyle/>
              <a:p>
                <a:pPr marL="0" marR="0" lvl="0" indent="0" algn="ctr" rtl="0">
                  <a:lnSpc>
                    <a:spcPct val="108005"/>
                  </a:lnSpc>
                  <a:spcBef>
                    <a:spcPts val="0"/>
                  </a:spcBef>
                  <a:spcAft>
                    <a:spcPts val="0"/>
                  </a:spcAft>
                  <a:buNone/>
                </a:pPr>
                <a:r>
                  <a:rPr lang="en-US" sz="1599" b="1" i="0" u="none" strike="noStrike" cap="none">
                    <a:solidFill>
                      <a:srgbClr val="FFFFFF"/>
                    </a:solidFill>
                    <a:latin typeface="Ubuntu"/>
                    <a:ea typeface="Ubuntu"/>
                    <a:cs typeface="Ubuntu"/>
                    <a:sym typeface="Ubuntu"/>
                  </a:rPr>
                  <a:t>05</a:t>
                </a:r>
                <a:endParaRPr/>
              </a:p>
            </p:txBody>
          </p:sp>
        </p:grpSp>
      </p:grpSp>
      <p:grpSp>
        <p:nvGrpSpPr>
          <p:cNvPr id="173" name="Google Shape;173;p2"/>
          <p:cNvGrpSpPr/>
          <p:nvPr/>
        </p:nvGrpSpPr>
        <p:grpSpPr>
          <a:xfrm>
            <a:off x="625296" y="9503870"/>
            <a:ext cx="5327249" cy="668322"/>
            <a:chOff x="0" y="0"/>
            <a:chExt cx="7102998" cy="891096"/>
          </a:xfrm>
        </p:grpSpPr>
        <p:grpSp>
          <p:nvGrpSpPr>
            <p:cNvPr id="174" name="Google Shape;174;p2"/>
            <p:cNvGrpSpPr/>
            <p:nvPr/>
          </p:nvGrpSpPr>
          <p:grpSpPr>
            <a:xfrm>
              <a:off x="1114923" y="118543"/>
              <a:ext cx="5988075" cy="654010"/>
              <a:chOff x="0" y="0"/>
              <a:chExt cx="2933989" cy="320447"/>
            </a:xfrm>
          </p:grpSpPr>
          <p:sp>
            <p:nvSpPr>
              <p:cNvPr id="175" name="Google Shape;175;p2"/>
              <p:cNvSpPr/>
              <p:nvPr/>
            </p:nvSpPr>
            <p:spPr>
              <a:xfrm>
                <a:off x="0" y="0"/>
                <a:ext cx="2826249" cy="320447"/>
              </a:xfrm>
              <a:custGeom>
                <a:avLst/>
                <a:gdLst/>
                <a:ahLst/>
                <a:cxnLst/>
                <a:rect l="l" t="t" r="r" b="b"/>
                <a:pathLst>
                  <a:path w="2826249" h="320447" extrusionOk="0">
                    <a:moveTo>
                      <a:pt x="0" y="0"/>
                    </a:moveTo>
                    <a:lnTo>
                      <a:pt x="2826249" y="0"/>
                    </a:lnTo>
                    <a:lnTo>
                      <a:pt x="2826249" y="320447"/>
                    </a:lnTo>
                    <a:lnTo>
                      <a:pt x="0" y="320447"/>
                    </a:lnTo>
                    <a:close/>
                  </a:path>
                </a:pathLst>
              </a:custGeom>
              <a:solidFill>
                <a:srgbClr val="000000">
                  <a:alpha val="0"/>
                </a:srgbClr>
              </a:solidFill>
              <a:ln>
                <a:noFill/>
              </a:ln>
            </p:spPr>
          </p:sp>
          <p:sp>
            <p:nvSpPr>
              <p:cNvPr id="176" name="Google Shape;176;p2"/>
              <p:cNvSpPr txBox="1"/>
              <p:nvPr/>
            </p:nvSpPr>
            <p:spPr>
              <a:xfrm>
                <a:off x="0" y="0"/>
                <a:ext cx="2933989" cy="320447"/>
              </a:xfrm>
              <a:prstGeom prst="rect">
                <a:avLst/>
              </a:prstGeom>
              <a:noFill/>
              <a:ln>
                <a:noFill/>
              </a:ln>
            </p:spPr>
            <p:txBody>
              <a:bodyPr spcFirstLastPara="1" wrap="square" lIns="0" tIns="0" rIns="0" bIns="0" anchor="ctr" anchorCtr="0">
                <a:noAutofit/>
              </a:bodyPr>
              <a:lstStyle/>
              <a:p>
                <a:pPr marL="0" marR="0" lvl="0" indent="0" algn="l" rtl="0">
                  <a:lnSpc>
                    <a:spcPct val="108000"/>
                  </a:lnSpc>
                  <a:spcBef>
                    <a:spcPts val="0"/>
                  </a:spcBef>
                  <a:spcAft>
                    <a:spcPts val="0"/>
                  </a:spcAft>
                  <a:buNone/>
                </a:pPr>
                <a:r>
                  <a:rPr lang="en-US" sz="1600" b="1" i="0" u="none" strike="noStrike" cap="none" dirty="0" err="1">
                    <a:solidFill>
                      <a:srgbClr val="FFFFFF"/>
                    </a:solidFill>
                    <a:latin typeface="Ubuntu"/>
                    <a:ea typeface="Ubuntu"/>
                    <a:cs typeface="Ubuntu"/>
                    <a:sym typeface="Ubuntu"/>
                  </a:rPr>
                  <a:t>Приклади</a:t>
                </a:r>
                <a:r>
                  <a:rPr lang="en-US" sz="1600" b="1" i="0" u="none" strike="noStrike" cap="none" dirty="0">
                    <a:solidFill>
                      <a:srgbClr val="FFFFFF"/>
                    </a:solidFill>
                    <a:latin typeface="Ubuntu"/>
                    <a:ea typeface="Ubuntu"/>
                    <a:cs typeface="Ubuntu"/>
                    <a:sym typeface="Ubuntu"/>
                  </a:rPr>
                  <a:t> </a:t>
                </a:r>
                <a:r>
                  <a:rPr lang="uk-UA" sz="1600" b="1" i="0" u="none" strike="noStrike" cap="none" dirty="0">
                    <a:solidFill>
                      <a:srgbClr val="FFFFFF"/>
                    </a:solidFill>
                    <a:latin typeface="Ubuntu"/>
                    <a:ea typeface="Ubuntu"/>
                    <a:cs typeface="Ubuntu"/>
                    <a:sym typeface="Ubuntu"/>
                  </a:rPr>
                  <a:t>кращих</a:t>
                </a:r>
                <a:r>
                  <a:rPr lang="en-US" sz="1600" b="1" i="0" u="none" strike="noStrike" cap="none" dirty="0">
                    <a:solidFill>
                      <a:srgbClr val="FFFFFF"/>
                    </a:solidFill>
                    <a:latin typeface="Ubuntu"/>
                    <a:ea typeface="Ubuntu"/>
                    <a:cs typeface="Ubuntu"/>
                    <a:sym typeface="Ubuntu"/>
                  </a:rPr>
                  <a:t> </a:t>
                </a:r>
                <a:r>
                  <a:rPr lang="uk-UA" sz="1600" b="1" i="0" u="none" strike="noStrike" cap="none" dirty="0">
                    <a:solidFill>
                      <a:srgbClr val="FFFFFF"/>
                    </a:solidFill>
                    <a:latin typeface="Ubuntu"/>
                    <a:ea typeface="Ubuntu"/>
                    <a:cs typeface="Ubuntu"/>
                    <a:sym typeface="Ubuntu"/>
                  </a:rPr>
                  <a:t>практик</a:t>
                </a:r>
                <a:r>
                  <a:rPr lang="en-US" sz="1600" b="1" i="0" u="none" strike="noStrike" cap="none" dirty="0">
                    <a:solidFill>
                      <a:srgbClr val="FFFFFF"/>
                    </a:solidFill>
                    <a:latin typeface="Ubuntu"/>
                    <a:ea typeface="Ubuntu"/>
                    <a:cs typeface="Ubuntu"/>
                    <a:sym typeface="Ubuntu"/>
                  </a:rPr>
                  <a:t> </a:t>
                </a:r>
                <a:r>
                  <a:rPr lang="uk-UA" sz="1600" b="1" i="0" u="none" strike="noStrike" cap="none" dirty="0">
                    <a:solidFill>
                      <a:srgbClr val="FFFFFF"/>
                    </a:solidFill>
                    <a:latin typeface="Ubuntu"/>
                    <a:ea typeface="Ubuntu"/>
                    <a:cs typeface="Ubuntu"/>
                    <a:sym typeface="Ubuntu"/>
                  </a:rPr>
                  <a:t>і</a:t>
                </a:r>
                <a:r>
                  <a:rPr lang="en-US" sz="1600" b="1" i="0" u="none" strike="noStrike" cap="none" dirty="0" err="1">
                    <a:solidFill>
                      <a:srgbClr val="FFFFFF"/>
                    </a:solidFill>
                    <a:latin typeface="Ubuntu"/>
                    <a:ea typeface="Ubuntu"/>
                    <a:cs typeface="Ubuntu"/>
                    <a:sym typeface="Ubuntu"/>
                  </a:rPr>
                  <a:t>з</a:t>
                </a:r>
                <a:r>
                  <a:rPr lang="en-US" sz="1600" b="1" i="0" u="none" strike="noStrike" cap="none" dirty="0">
                    <a:solidFill>
                      <a:srgbClr val="FFFFFF"/>
                    </a:solidFill>
                    <a:latin typeface="Ubuntu"/>
                    <a:ea typeface="Ubuntu"/>
                    <a:cs typeface="Ubuntu"/>
                    <a:sym typeface="Ubuntu"/>
                  </a:rPr>
                  <a:t> </a:t>
                </a:r>
                <a:r>
                  <a:rPr lang="en-US" sz="1600" b="1" i="0" u="none" strike="noStrike" cap="none" dirty="0" err="1">
                    <a:solidFill>
                      <a:srgbClr val="FFFFFF"/>
                    </a:solidFill>
                    <a:latin typeface="Ubuntu"/>
                    <a:ea typeface="Ubuntu"/>
                    <a:cs typeface="Ubuntu"/>
                    <a:sym typeface="Ubuntu"/>
                  </a:rPr>
                  <a:t>Боснії</a:t>
                </a:r>
                <a:r>
                  <a:rPr lang="en-US" sz="1600" b="1" i="0" u="none" strike="noStrike" cap="none" dirty="0">
                    <a:solidFill>
                      <a:srgbClr val="FFFFFF"/>
                    </a:solidFill>
                    <a:latin typeface="Ubuntu"/>
                    <a:ea typeface="Ubuntu"/>
                    <a:cs typeface="Ubuntu"/>
                    <a:sym typeface="Ubuntu"/>
                  </a:rPr>
                  <a:t> </a:t>
                </a:r>
                <a:r>
                  <a:rPr lang="en-US" sz="1600" b="1" i="0" u="none" strike="noStrike" cap="none" dirty="0" err="1">
                    <a:solidFill>
                      <a:srgbClr val="FFFFFF"/>
                    </a:solidFill>
                    <a:latin typeface="Ubuntu"/>
                    <a:ea typeface="Ubuntu"/>
                    <a:cs typeface="Ubuntu"/>
                    <a:sym typeface="Ubuntu"/>
                  </a:rPr>
                  <a:t>та</a:t>
                </a:r>
                <a:r>
                  <a:rPr lang="en-US" sz="1600" b="1" i="0" u="none" strike="noStrike" cap="none" dirty="0">
                    <a:solidFill>
                      <a:srgbClr val="FFFFFF"/>
                    </a:solidFill>
                    <a:latin typeface="Ubuntu"/>
                    <a:ea typeface="Ubuntu"/>
                    <a:cs typeface="Ubuntu"/>
                    <a:sym typeface="Ubuntu"/>
                  </a:rPr>
                  <a:t> </a:t>
                </a:r>
                <a:r>
                  <a:rPr lang="en-US" sz="1600" b="1" i="0" u="none" strike="noStrike" cap="none" dirty="0" err="1">
                    <a:solidFill>
                      <a:srgbClr val="FFFFFF"/>
                    </a:solidFill>
                    <a:latin typeface="Ubuntu"/>
                    <a:ea typeface="Ubuntu"/>
                    <a:cs typeface="Ubuntu"/>
                    <a:sym typeface="Ubuntu"/>
                  </a:rPr>
                  <a:t>Герцеговини</a:t>
                </a:r>
                <a:r>
                  <a:rPr lang="en-US" sz="1600" b="1" i="0" u="none" strike="noStrike" cap="none" dirty="0">
                    <a:solidFill>
                      <a:srgbClr val="FFFFFF"/>
                    </a:solidFill>
                    <a:latin typeface="Ubuntu"/>
                    <a:ea typeface="Ubuntu"/>
                    <a:cs typeface="Ubuntu"/>
                    <a:sym typeface="Ubuntu"/>
                  </a:rPr>
                  <a:t> </a:t>
                </a:r>
                <a:r>
                  <a:rPr lang="en-US" sz="1000" b="1" i="0" u="none" strike="noStrike" cap="none" dirty="0">
                    <a:solidFill>
                      <a:srgbClr val="FFFFFF"/>
                    </a:solidFill>
                    <a:latin typeface="Ubuntu"/>
                    <a:ea typeface="Ubuntu"/>
                    <a:cs typeface="Ubuntu"/>
                    <a:sym typeface="Ubuntu"/>
                  </a:rPr>
                  <a:t>                                       с.31</a:t>
                </a:r>
                <a:endParaRPr sz="1600" b="1" i="0" u="none" strike="noStrike" cap="none" dirty="0">
                  <a:solidFill>
                    <a:srgbClr val="FFFFFF"/>
                  </a:solidFill>
                  <a:latin typeface="Ubuntu"/>
                  <a:ea typeface="Ubuntu"/>
                  <a:cs typeface="Ubuntu"/>
                  <a:sym typeface="Ubuntu"/>
                </a:endParaRPr>
              </a:p>
            </p:txBody>
          </p:sp>
        </p:grpSp>
        <p:grpSp>
          <p:nvGrpSpPr>
            <p:cNvPr id="177" name="Google Shape;177;p2"/>
            <p:cNvGrpSpPr/>
            <p:nvPr/>
          </p:nvGrpSpPr>
          <p:grpSpPr>
            <a:xfrm>
              <a:off x="0" y="0"/>
              <a:ext cx="951962" cy="891096"/>
              <a:chOff x="0" y="0"/>
              <a:chExt cx="208479" cy="195149"/>
            </a:xfrm>
          </p:grpSpPr>
          <p:sp>
            <p:nvSpPr>
              <p:cNvPr id="178" name="Google Shape;178;p2"/>
              <p:cNvSpPr/>
              <p:nvPr/>
            </p:nvSpPr>
            <p:spPr>
              <a:xfrm>
                <a:off x="0" y="0"/>
                <a:ext cx="208479" cy="195149"/>
              </a:xfrm>
              <a:custGeom>
                <a:avLst/>
                <a:gdLst/>
                <a:ahLst/>
                <a:cxnLst/>
                <a:rect l="l" t="t" r="r" b="b"/>
                <a:pathLst>
                  <a:path w="208479" h="195149" extrusionOk="0">
                    <a:moveTo>
                      <a:pt x="0" y="0"/>
                    </a:moveTo>
                    <a:lnTo>
                      <a:pt x="208479" y="0"/>
                    </a:lnTo>
                    <a:lnTo>
                      <a:pt x="208479" y="195149"/>
                    </a:lnTo>
                    <a:lnTo>
                      <a:pt x="0" y="195149"/>
                    </a:lnTo>
                    <a:close/>
                  </a:path>
                </a:pathLst>
              </a:custGeom>
              <a:gradFill>
                <a:gsLst>
                  <a:gs pos="0">
                    <a:srgbClr val="49C3CE"/>
                  </a:gs>
                  <a:gs pos="50980">
                    <a:srgbClr val="9854A1"/>
                  </a:gs>
                  <a:gs pos="100000">
                    <a:srgbClr val="F26F72"/>
                  </a:gs>
                </a:gsLst>
                <a:lin ang="12000000" scaled="0"/>
              </a:gradFill>
              <a:ln>
                <a:noFill/>
              </a:ln>
            </p:spPr>
          </p:sp>
          <p:sp>
            <p:nvSpPr>
              <p:cNvPr id="179" name="Google Shape;179;p2"/>
              <p:cNvSpPr txBox="1"/>
              <p:nvPr/>
            </p:nvSpPr>
            <p:spPr>
              <a:xfrm>
                <a:off x="0" y="0"/>
                <a:ext cx="208479" cy="195149"/>
              </a:xfrm>
              <a:prstGeom prst="rect">
                <a:avLst/>
              </a:prstGeom>
              <a:noFill/>
              <a:ln>
                <a:noFill/>
              </a:ln>
            </p:spPr>
            <p:txBody>
              <a:bodyPr spcFirstLastPara="1" wrap="square" lIns="50800" tIns="50800" rIns="50800" bIns="50800"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80" name="Google Shape;180;p2"/>
            <p:cNvGrpSpPr/>
            <p:nvPr/>
          </p:nvGrpSpPr>
          <p:grpSpPr>
            <a:xfrm>
              <a:off x="122589" y="97640"/>
              <a:ext cx="706784" cy="695817"/>
              <a:chOff x="0" y="0"/>
              <a:chExt cx="287936" cy="283469"/>
            </a:xfrm>
          </p:grpSpPr>
          <p:sp>
            <p:nvSpPr>
              <p:cNvPr id="181" name="Google Shape;181;p2"/>
              <p:cNvSpPr/>
              <p:nvPr/>
            </p:nvSpPr>
            <p:spPr>
              <a:xfrm>
                <a:off x="0" y="0"/>
                <a:ext cx="287936" cy="283469"/>
              </a:xfrm>
              <a:custGeom>
                <a:avLst/>
                <a:gdLst/>
                <a:ahLst/>
                <a:cxnLst/>
                <a:rect l="l" t="t" r="r" b="b"/>
                <a:pathLst>
                  <a:path w="287936" h="283469" extrusionOk="0">
                    <a:moveTo>
                      <a:pt x="0" y="0"/>
                    </a:moveTo>
                    <a:lnTo>
                      <a:pt x="287936" y="0"/>
                    </a:lnTo>
                    <a:lnTo>
                      <a:pt x="287936" y="283469"/>
                    </a:lnTo>
                    <a:lnTo>
                      <a:pt x="0" y="283469"/>
                    </a:lnTo>
                    <a:close/>
                  </a:path>
                </a:pathLst>
              </a:custGeom>
              <a:solidFill>
                <a:srgbClr val="000000">
                  <a:alpha val="0"/>
                </a:srgbClr>
              </a:solidFill>
              <a:ln>
                <a:noFill/>
              </a:ln>
            </p:spPr>
          </p:sp>
          <p:sp>
            <p:nvSpPr>
              <p:cNvPr id="182" name="Google Shape;182;p2"/>
              <p:cNvSpPr txBox="1"/>
              <p:nvPr/>
            </p:nvSpPr>
            <p:spPr>
              <a:xfrm>
                <a:off x="0" y="0"/>
                <a:ext cx="287936" cy="283469"/>
              </a:xfrm>
              <a:prstGeom prst="rect">
                <a:avLst/>
              </a:prstGeom>
              <a:noFill/>
              <a:ln>
                <a:noFill/>
              </a:ln>
            </p:spPr>
            <p:txBody>
              <a:bodyPr spcFirstLastPara="1" wrap="square" lIns="0" tIns="0" rIns="0" bIns="0" anchor="ctr" anchorCtr="0">
                <a:noAutofit/>
              </a:bodyPr>
              <a:lstStyle/>
              <a:p>
                <a:pPr marL="0" marR="0" lvl="0" indent="0" algn="ctr" rtl="0">
                  <a:lnSpc>
                    <a:spcPct val="108005"/>
                  </a:lnSpc>
                  <a:spcBef>
                    <a:spcPts val="0"/>
                  </a:spcBef>
                  <a:spcAft>
                    <a:spcPts val="0"/>
                  </a:spcAft>
                  <a:buNone/>
                </a:pPr>
                <a:r>
                  <a:rPr lang="en-US" sz="1599" b="1" i="0" u="none" strike="noStrike" cap="none">
                    <a:solidFill>
                      <a:srgbClr val="FFFFFF"/>
                    </a:solidFill>
                    <a:latin typeface="Ubuntu"/>
                    <a:ea typeface="Ubuntu"/>
                    <a:cs typeface="Ubuntu"/>
                    <a:sym typeface="Ubuntu"/>
                  </a:rPr>
                  <a:t>06</a:t>
                </a:r>
                <a:endParaRPr/>
              </a:p>
            </p:txBody>
          </p:sp>
        </p:grpSp>
      </p:grpSp>
      <p:sp>
        <p:nvSpPr>
          <p:cNvPr id="183" name="Google Shape;183;p2"/>
          <p:cNvSpPr txBox="1">
            <a:spLocks noGrp="1"/>
          </p:cNvSpPr>
          <p:nvPr>
            <p:ph type="sldNum" idx="12"/>
          </p:nvPr>
        </p:nvSpPr>
        <p:spPr>
          <a:xfrm>
            <a:off x="5302250" y="103155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grpSp>
        <p:nvGrpSpPr>
          <p:cNvPr id="721" name="Google Shape;721;p20"/>
          <p:cNvGrpSpPr/>
          <p:nvPr/>
        </p:nvGrpSpPr>
        <p:grpSpPr>
          <a:xfrm>
            <a:off x="7395738" y="7697079"/>
            <a:ext cx="118846" cy="2846949"/>
            <a:chOff x="0" y="1"/>
            <a:chExt cx="158463" cy="3795931"/>
          </a:xfrm>
        </p:grpSpPr>
        <p:sp>
          <p:nvSpPr>
            <p:cNvPr id="722" name="Google Shape;722;p20"/>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723" name="Google Shape;723;p20"/>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1B3563"/>
                  </a:solidFill>
                  <a:latin typeface="Ubuntu"/>
                  <a:ea typeface="Ubuntu"/>
                  <a:cs typeface="Ubuntu"/>
                  <a:sym typeface="Ubuntu"/>
                </a:rPr>
                <a:t>Посібник з кращих практик «Мій мир» </a:t>
              </a:r>
              <a:endParaRPr/>
            </a:p>
          </p:txBody>
        </p:sp>
      </p:grpSp>
      <p:grpSp>
        <p:nvGrpSpPr>
          <p:cNvPr id="724" name="Google Shape;724;p20"/>
          <p:cNvGrpSpPr/>
          <p:nvPr/>
        </p:nvGrpSpPr>
        <p:grpSpPr>
          <a:xfrm>
            <a:off x="7548138" y="7849479"/>
            <a:ext cx="118846" cy="2846949"/>
            <a:chOff x="0" y="1"/>
            <a:chExt cx="158463" cy="3795931"/>
          </a:xfrm>
        </p:grpSpPr>
        <p:sp>
          <p:nvSpPr>
            <p:cNvPr id="725" name="Google Shape;725;p20"/>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726" name="Google Shape;726;p20"/>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002060"/>
                  </a:solidFill>
                  <a:latin typeface="Ubuntu"/>
                  <a:ea typeface="Ubuntu"/>
                  <a:cs typeface="Ubuntu"/>
                  <a:sym typeface="Ubuntu"/>
                </a:rPr>
                <a:t>Музика для молоді: дорожня карта підходу до побудови миру </a:t>
              </a:r>
              <a:endParaRPr/>
            </a:p>
          </p:txBody>
        </p:sp>
      </p:grpSp>
      <p:grpSp>
        <p:nvGrpSpPr>
          <p:cNvPr id="727" name="Google Shape;727;p20"/>
          <p:cNvGrpSpPr/>
          <p:nvPr/>
        </p:nvGrpSpPr>
        <p:grpSpPr>
          <a:xfrm>
            <a:off x="273313" y="3766353"/>
            <a:ext cx="2000861" cy="431008"/>
            <a:chOff x="0" y="0"/>
            <a:chExt cx="2667814" cy="574678"/>
          </a:xfrm>
        </p:grpSpPr>
        <p:grpSp>
          <p:nvGrpSpPr>
            <p:cNvPr id="728" name="Google Shape;728;p20"/>
            <p:cNvGrpSpPr/>
            <p:nvPr/>
          </p:nvGrpSpPr>
          <p:grpSpPr>
            <a:xfrm>
              <a:off x="0" y="0"/>
              <a:ext cx="2667814" cy="574678"/>
              <a:chOff x="0" y="0"/>
              <a:chExt cx="648677" cy="139732"/>
            </a:xfrm>
          </p:grpSpPr>
          <p:sp>
            <p:nvSpPr>
              <p:cNvPr id="729" name="Google Shape;729;p20"/>
              <p:cNvSpPr/>
              <p:nvPr/>
            </p:nvSpPr>
            <p:spPr>
              <a:xfrm>
                <a:off x="0" y="0"/>
                <a:ext cx="648677" cy="139732"/>
              </a:xfrm>
              <a:custGeom>
                <a:avLst/>
                <a:gdLst/>
                <a:ahLst/>
                <a:cxnLst/>
                <a:rect l="l" t="t" r="r" b="b"/>
                <a:pathLst>
                  <a:path w="648677" h="139732" extrusionOk="0">
                    <a:moveTo>
                      <a:pt x="0" y="0"/>
                    </a:moveTo>
                    <a:lnTo>
                      <a:pt x="648677" y="0"/>
                    </a:lnTo>
                    <a:lnTo>
                      <a:pt x="648677"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730" name="Google Shape;730;p20"/>
              <p:cNvSpPr txBox="1"/>
              <p:nvPr/>
            </p:nvSpPr>
            <p:spPr>
              <a:xfrm>
                <a:off x="0" y="0"/>
                <a:ext cx="648677"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731" name="Google Shape;731;p20"/>
            <p:cNvSpPr txBox="1"/>
            <p:nvPr/>
          </p:nvSpPr>
          <p:spPr>
            <a:xfrm>
              <a:off x="74769" y="125033"/>
              <a:ext cx="2518276" cy="324612"/>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sz="1599" b="1" i="0" u="none" strike="noStrike" cap="none">
                  <a:solidFill>
                    <a:srgbClr val="FFFFFF"/>
                  </a:solidFill>
                  <a:latin typeface="Ubuntu"/>
                  <a:ea typeface="Ubuntu"/>
                  <a:cs typeface="Ubuntu"/>
                  <a:sym typeface="Ubuntu"/>
                </a:rPr>
                <a:t>ОПИС</a:t>
              </a:r>
              <a:endParaRPr/>
            </a:p>
          </p:txBody>
        </p:sp>
      </p:grpSp>
      <p:grpSp>
        <p:nvGrpSpPr>
          <p:cNvPr id="732" name="Google Shape;732;p20"/>
          <p:cNvGrpSpPr/>
          <p:nvPr/>
        </p:nvGrpSpPr>
        <p:grpSpPr>
          <a:xfrm>
            <a:off x="273313" y="5979760"/>
            <a:ext cx="2868098" cy="431008"/>
            <a:chOff x="0" y="0"/>
            <a:chExt cx="3824130" cy="574678"/>
          </a:xfrm>
        </p:grpSpPr>
        <p:grpSp>
          <p:nvGrpSpPr>
            <p:cNvPr id="733" name="Google Shape;733;p20"/>
            <p:cNvGrpSpPr/>
            <p:nvPr/>
          </p:nvGrpSpPr>
          <p:grpSpPr>
            <a:xfrm>
              <a:off x="0" y="0"/>
              <a:ext cx="3824130" cy="574678"/>
              <a:chOff x="0" y="0"/>
              <a:chExt cx="929834" cy="139732"/>
            </a:xfrm>
          </p:grpSpPr>
          <p:sp>
            <p:nvSpPr>
              <p:cNvPr id="734" name="Google Shape;734;p20"/>
              <p:cNvSpPr/>
              <p:nvPr/>
            </p:nvSpPr>
            <p:spPr>
              <a:xfrm>
                <a:off x="0" y="0"/>
                <a:ext cx="929834" cy="139732"/>
              </a:xfrm>
              <a:custGeom>
                <a:avLst/>
                <a:gdLst/>
                <a:ahLst/>
                <a:cxnLst/>
                <a:rect l="l" t="t" r="r" b="b"/>
                <a:pathLst>
                  <a:path w="929834" h="139732" extrusionOk="0">
                    <a:moveTo>
                      <a:pt x="0" y="0"/>
                    </a:moveTo>
                    <a:lnTo>
                      <a:pt x="929834" y="0"/>
                    </a:lnTo>
                    <a:lnTo>
                      <a:pt x="929834"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735" name="Google Shape;735;p20"/>
              <p:cNvSpPr txBox="1"/>
              <p:nvPr/>
            </p:nvSpPr>
            <p:spPr>
              <a:xfrm>
                <a:off x="0" y="0"/>
                <a:ext cx="929834"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736" name="Google Shape;736;p20"/>
            <p:cNvSpPr txBox="1"/>
            <p:nvPr/>
          </p:nvSpPr>
          <p:spPr>
            <a:xfrm>
              <a:off x="0" y="138560"/>
              <a:ext cx="3824130" cy="310256"/>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b="1" i="0" u="none" strike="noStrike" cap="none" dirty="0">
                  <a:solidFill>
                    <a:srgbClr val="FFFFFF"/>
                  </a:solidFill>
                  <a:latin typeface="Ubuntu"/>
                  <a:ea typeface="Ubuntu"/>
                  <a:cs typeface="Ubuntu"/>
                  <a:sym typeface="Ubuntu"/>
                </a:rPr>
                <a:t>ЗАСТОСОВАНА МЕТОДОЛОГІЯ</a:t>
              </a:r>
              <a:endParaRPr dirty="0"/>
            </a:p>
          </p:txBody>
        </p:sp>
      </p:grpSp>
      <p:grpSp>
        <p:nvGrpSpPr>
          <p:cNvPr id="737" name="Google Shape;737;p20"/>
          <p:cNvGrpSpPr/>
          <p:nvPr/>
        </p:nvGrpSpPr>
        <p:grpSpPr>
          <a:xfrm>
            <a:off x="273313" y="8031243"/>
            <a:ext cx="2868098" cy="431008"/>
            <a:chOff x="0" y="0"/>
            <a:chExt cx="3824130" cy="574678"/>
          </a:xfrm>
        </p:grpSpPr>
        <p:grpSp>
          <p:nvGrpSpPr>
            <p:cNvPr id="738" name="Google Shape;738;p20"/>
            <p:cNvGrpSpPr/>
            <p:nvPr/>
          </p:nvGrpSpPr>
          <p:grpSpPr>
            <a:xfrm>
              <a:off x="0" y="0"/>
              <a:ext cx="3824130" cy="574678"/>
              <a:chOff x="0" y="0"/>
              <a:chExt cx="929834" cy="139732"/>
            </a:xfrm>
          </p:grpSpPr>
          <p:sp>
            <p:nvSpPr>
              <p:cNvPr id="739" name="Google Shape;739;p20"/>
              <p:cNvSpPr/>
              <p:nvPr/>
            </p:nvSpPr>
            <p:spPr>
              <a:xfrm>
                <a:off x="0" y="0"/>
                <a:ext cx="929834" cy="139732"/>
              </a:xfrm>
              <a:custGeom>
                <a:avLst/>
                <a:gdLst/>
                <a:ahLst/>
                <a:cxnLst/>
                <a:rect l="l" t="t" r="r" b="b"/>
                <a:pathLst>
                  <a:path w="929834" h="139732" extrusionOk="0">
                    <a:moveTo>
                      <a:pt x="0" y="0"/>
                    </a:moveTo>
                    <a:lnTo>
                      <a:pt x="929834" y="0"/>
                    </a:lnTo>
                    <a:lnTo>
                      <a:pt x="929834"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740" name="Google Shape;740;p20"/>
              <p:cNvSpPr txBox="1"/>
              <p:nvPr/>
            </p:nvSpPr>
            <p:spPr>
              <a:xfrm>
                <a:off x="0" y="0"/>
                <a:ext cx="929834"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741" name="Google Shape;741;p20"/>
            <p:cNvSpPr txBox="1"/>
            <p:nvPr/>
          </p:nvSpPr>
          <p:spPr>
            <a:xfrm>
              <a:off x="107177" y="125033"/>
              <a:ext cx="3609777" cy="324612"/>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sz="1599" b="1" i="0" u="none" strike="noStrike" cap="none">
                  <a:solidFill>
                    <a:srgbClr val="FFFFFF"/>
                  </a:solidFill>
                  <a:latin typeface="Ubuntu"/>
                  <a:ea typeface="Ubuntu"/>
                  <a:cs typeface="Ubuntu"/>
                  <a:sym typeface="Ubuntu"/>
                </a:rPr>
                <a:t>ОСНОВНІ РЕЗУЛЬТАТИ</a:t>
              </a:r>
              <a:endParaRPr/>
            </a:p>
          </p:txBody>
        </p:sp>
      </p:grpSp>
      <p:sp>
        <p:nvSpPr>
          <p:cNvPr id="742" name="Google Shape;742;p20"/>
          <p:cNvSpPr/>
          <p:nvPr/>
        </p:nvSpPr>
        <p:spPr>
          <a:xfrm>
            <a:off x="5617138" y="575787"/>
            <a:ext cx="1642216" cy="1642216"/>
          </a:xfrm>
          <a:custGeom>
            <a:avLst/>
            <a:gdLst/>
            <a:ahLst/>
            <a:cxnLst/>
            <a:rect l="l" t="t" r="r" b="b"/>
            <a:pathLst>
              <a:path w="812800" h="812800" extrusionOk="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blipFill rotWithShape="1">
            <a:blip r:embed="rId4">
              <a:alphaModFix/>
            </a:blip>
            <a:stretch>
              <a:fillRect l="-41951" r="-4194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0"/>
          <p:cNvSpPr txBox="1"/>
          <p:nvPr/>
        </p:nvSpPr>
        <p:spPr>
          <a:xfrm>
            <a:off x="273312" y="4384558"/>
            <a:ext cx="6986042" cy="1142238"/>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dirty="0" err="1">
                <a:solidFill>
                  <a:srgbClr val="1B3563"/>
                </a:solidFill>
                <a:latin typeface="Ubuntu"/>
                <a:ea typeface="Ubuntu"/>
                <a:cs typeface="Ubuntu"/>
                <a:sym typeface="Ubuntu"/>
              </a:rPr>
              <a:t>Український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оркестр</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Свобода</a:t>
            </a:r>
            <a:r>
              <a:rPr lang="en-US" sz="1200" b="0" i="0" u="none" strike="noStrike" cap="none" dirty="0">
                <a:solidFill>
                  <a:srgbClr val="1B3563"/>
                </a:solidFill>
                <a:latin typeface="Ubuntu"/>
                <a:ea typeface="Ubuntu"/>
                <a:cs typeface="Ubuntu"/>
                <a:sym typeface="Ubuntu"/>
              </a:rPr>
              <a:t>» — </a:t>
            </a:r>
            <a:r>
              <a:rPr lang="en-US" sz="1200" b="0" i="0" u="none" strike="noStrike" cap="none" dirty="0" err="1">
                <a:solidFill>
                  <a:srgbClr val="1B3563"/>
                </a:solidFill>
                <a:latin typeface="Ubuntu"/>
                <a:ea typeface="Ubuntu"/>
                <a:cs typeface="Ubuntu"/>
                <a:sym typeface="Ubuntu"/>
              </a:rPr>
              <a:t>це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ансамбль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складу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якого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входять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провідні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українські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музиканти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України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хто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став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біженцями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або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членами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європейських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оркестрів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Заснований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канадсько-українською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диригенткою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Кері-Лінн</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Вілсон</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оркестр</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співпрацює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такими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установами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як</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Метрополітен-опера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Польська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національна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опера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Міністерство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культури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України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Під</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почесним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патронатом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першої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леді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України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Олени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Зеленської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оркестр</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виступав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престижних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майданчиках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Європи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США, </a:t>
            </a:r>
            <a:r>
              <a:rPr lang="en-US" sz="1200" b="0" i="0" u="none" strike="noStrike" cap="none" dirty="0" err="1">
                <a:solidFill>
                  <a:srgbClr val="1B3563"/>
                </a:solidFill>
                <a:latin typeface="Ubuntu"/>
                <a:ea typeface="Ubuntu"/>
                <a:cs typeface="Ubuntu"/>
                <a:sym typeface="Ubuntu"/>
              </a:rPr>
              <a:t>зокрема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a:t>
            </a:r>
            <a:r>
              <a:rPr lang="en-US" sz="1200" b="0" i="0" u="none" strike="noStrike" cap="none" dirty="0">
                <a:solidFill>
                  <a:srgbClr val="1B3563"/>
                </a:solidFill>
                <a:latin typeface="Ubuntu"/>
                <a:ea typeface="Ubuntu"/>
                <a:cs typeface="Ubuntu"/>
                <a:sym typeface="Ubuntu"/>
              </a:rPr>
              <a:t> BBC Proms </a:t>
            </a:r>
            <a:r>
              <a:rPr lang="en-US" sz="1200" b="0" i="0" u="none" strike="noStrike" cap="none" dirty="0" err="1">
                <a:solidFill>
                  <a:srgbClr val="1B3563"/>
                </a:solidFill>
                <a:latin typeface="Ubuntu"/>
                <a:ea typeface="Ubuntu"/>
                <a:cs typeface="Ubuntu"/>
                <a:sym typeface="Ubuntu"/>
              </a:rPr>
              <a:t>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Королівському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Альберт-холі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Концертгебау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Амстердамі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Лінкольн-центрі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Нью-Йорку</a:t>
            </a:r>
            <a:r>
              <a:rPr lang="en-US" sz="1200" b="0" i="0" u="none" strike="noStrike" cap="none" dirty="0">
                <a:solidFill>
                  <a:srgbClr val="1B3563"/>
                </a:solidFill>
                <a:latin typeface="Ubuntu"/>
                <a:ea typeface="Ubuntu"/>
                <a:cs typeface="Ubuntu"/>
                <a:sym typeface="Ubuntu"/>
              </a:rPr>
              <a:t>. </a:t>
            </a:r>
            <a:endParaRPr dirty="0"/>
          </a:p>
        </p:txBody>
      </p:sp>
      <p:sp>
        <p:nvSpPr>
          <p:cNvPr id="744" name="Google Shape;744;p20"/>
          <p:cNvSpPr txBox="1"/>
          <p:nvPr/>
        </p:nvSpPr>
        <p:spPr>
          <a:xfrm>
            <a:off x="273312" y="6518123"/>
            <a:ext cx="6986042" cy="980313"/>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dirty="0" err="1">
                <a:solidFill>
                  <a:srgbClr val="1B3563"/>
                </a:solidFill>
                <a:latin typeface="Ubuntu"/>
                <a:ea typeface="Ubuntu"/>
                <a:cs typeface="Ubuntu"/>
                <a:sym typeface="Ubuntu"/>
              </a:rPr>
              <a:t>Оркестр</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використовує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унікальну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методологію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об'єднуючи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музикантів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різних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середовищ</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включаючи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хто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все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ще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перебуває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Україні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біженців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членів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європейських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оркестрів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Такий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підхід</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тільки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демонструє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єдність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стійкість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української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культури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але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додає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багатство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досвіду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інтерпретацій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їхніх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виступів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Крім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того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виконання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таких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творів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як</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Дев'ята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симфонія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Бетховена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Одою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радості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співаною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українською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мовою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додає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глибокого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культурного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емоційного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змісту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їхнім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концертам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роблячи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їхню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методологію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інноваційною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надзвичайно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впливовою</a:t>
            </a:r>
            <a:r>
              <a:rPr lang="en-US" sz="1200" b="0" i="0" u="none" strike="noStrike" cap="none" dirty="0">
                <a:solidFill>
                  <a:srgbClr val="1B3563"/>
                </a:solidFill>
                <a:latin typeface="Ubuntu"/>
                <a:ea typeface="Ubuntu"/>
                <a:cs typeface="Ubuntu"/>
                <a:sym typeface="Ubuntu"/>
              </a:rPr>
              <a:t>.  </a:t>
            </a:r>
            <a:endParaRPr dirty="0"/>
          </a:p>
        </p:txBody>
      </p:sp>
      <p:sp>
        <p:nvSpPr>
          <p:cNvPr id="745" name="Google Shape;745;p20"/>
          <p:cNvSpPr txBox="1"/>
          <p:nvPr/>
        </p:nvSpPr>
        <p:spPr>
          <a:xfrm>
            <a:off x="273312" y="8678096"/>
            <a:ext cx="6986042" cy="656463"/>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dirty="0" err="1">
                <a:solidFill>
                  <a:srgbClr val="1B3563"/>
                </a:solidFill>
                <a:latin typeface="Ubuntu"/>
                <a:ea typeface="Ubuntu"/>
                <a:cs typeface="Ubuntu"/>
                <a:sym typeface="Ubuntu"/>
              </a:rPr>
              <a:t>Сильна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сторона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ініціативи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полягає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її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здатності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об'єднувати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музикантів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через</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кордони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зберігаючи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просуваючи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українську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культуру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складні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часи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Виступаючи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міжнародній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арені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оркестр</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ефективно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підвищив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глобальну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обізнаність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заручився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підтримкою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культурних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політичних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боротьб</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України</a:t>
            </a:r>
            <a:r>
              <a:rPr lang="en-US" sz="1200" b="0" i="0" u="none" strike="noStrike" cap="none" dirty="0">
                <a:solidFill>
                  <a:srgbClr val="1B3563"/>
                </a:solidFill>
                <a:latin typeface="Ubuntu"/>
                <a:ea typeface="Ubuntu"/>
                <a:cs typeface="Ubuntu"/>
                <a:sym typeface="Ubuntu"/>
              </a:rPr>
              <a:t>. </a:t>
            </a:r>
            <a:endParaRPr dirty="0"/>
          </a:p>
        </p:txBody>
      </p:sp>
      <p:sp>
        <p:nvSpPr>
          <p:cNvPr id="746" name="Google Shape;746;p20"/>
          <p:cNvSpPr txBox="1"/>
          <p:nvPr/>
        </p:nvSpPr>
        <p:spPr>
          <a:xfrm>
            <a:off x="286979" y="1687042"/>
            <a:ext cx="4515902" cy="170688"/>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Виконавець/промоутер: </a:t>
            </a:r>
            <a:r>
              <a:rPr lang="en-US" sz="1199" b="1" i="0" u="none" strike="noStrike" cap="none">
                <a:solidFill>
                  <a:srgbClr val="9E5A9E"/>
                </a:solidFill>
                <a:latin typeface="Ubuntu"/>
                <a:ea typeface="Ubuntu"/>
                <a:cs typeface="Ubuntu"/>
                <a:sym typeface="Ubuntu"/>
              </a:rPr>
              <a:t>Український оркестр свободи </a:t>
            </a:r>
            <a:endParaRPr/>
          </a:p>
        </p:txBody>
      </p:sp>
      <p:sp>
        <p:nvSpPr>
          <p:cNvPr id="747" name="Google Shape;747;p20"/>
          <p:cNvSpPr txBox="1"/>
          <p:nvPr/>
        </p:nvSpPr>
        <p:spPr>
          <a:xfrm>
            <a:off x="273313" y="2068339"/>
            <a:ext cx="4723521" cy="170688"/>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Веб-сайт: </a:t>
            </a:r>
            <a:r>
              <a:rPr lang="en-US" sz="1199" b="1" i="0" u="none" strike="noStrike" cap="none">
                <a:solidFill>
                  <a:srgbClr val="9E5A9E"/>
                </a:solidFill>
                <a:latin typeface="Ubuntu"/>
                <a:ea typeface="Ubuntu"/>
                <a:cs typeface="Ubuntu"/>
                <a:sym typeface="Ubuntu"/>
              </a:rPr>
              <a:t>https://www.ukrainianfreedomorchestra.org/ </a:t>
            </a:r>
            <a:endParaRPr/>
          </a:p>
        </p:txBody>
      </p:sp>
      <p:sp>
        <p:nvSpPr>
          <p:cNvPr id="748" name="Google Shape;748;p20"/>
          <p:cNvSpPr txBox="1"/>
          <p:nvPr/>
        </p:nvSpPr>
        <p:spPr>
          <a:xfrm>
            <a:off x="273313" y="2449636"/>
            <a:ext cx="4723521" cy="980313"/>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Цільова група: </a:t>
            </a:r>
            <a:r>
              <a:rPr lang="en-US" sz="1199" b="1" i="0" u="none" strike="noStrike" cap="none">
                <a:solidFill>
                  <a:srgbClr val="9E5A9E"/>
                </a:solidFill>
                <a:latin typeface="Ubuntu"/>
                <a:ea typeface="Ubuntu"/>
                <a:cs typeface="Ubuntu"/>
                <a:sym typeface="Ubuntu"/>
              </a:rPr>
              <a:t>Український оркестр свободи насамперед орієнтований на українських музикантів, зокрема тих, хто став біженцем через війну, та тих, хто є членами європейських оркестрів. Ансамбль також прагне залучити світову аудиторію, щоб підвищити обізнаність та підтримку культурної спадщини України в умовах тривалого конфлікту.  </a:t>
            </a:r>
            <a:endParaRPr/>
          </a:p>
        </p:txBody>
      </p:sp>
      <p:grpSp>
        <p:nvGrpSpPr>
          <p:cNvPr id="749" name="Google Shape;749;p20"/>
          <p:cNvGrpSpPr/>
          <p:nvPr/>
        </p:nvGrpSpPr>
        <p:grpSpPr>
          <a:xfrm>
            <a:off x="273313" y="348891"/>
            <a:ext cx="4208864" cy="1038445"/>
            <a:chOff x="0" y="0"/>
            <a:chExt cx="5611819" cy="1384594"/>
          </a:xfrm>
        </p:grpSpPr>
        <p:grpSp>
          <p:nvGrpSpPr>
            <p:cNvPr id="750" name="Google Shape;750;p20"/>
            <p:cNvGrpSpPr/>
            <p:nvPr/>
          </p:nvGrpSpPr>
          <p:grpSpPr>
            <a:xfrm>
              <a:off x="0" y="0"/>
              <a:ext cx="5611819" cy="1322962"/>
              <a:chOff x="0" y="0"/>
              <a:chExt cx="1364509" cy="321677"/>
            </a:xfrm>
          </p:grpSpPr>
          <p:sp>
            <p:nvSpPr>
              <p:cNvPr id="751" name="Google Shape;751;p20"/>
              <p:cNvSpPr/>
              <p:nvPr/>
            </p:nvSpPr>
            <p:spPr>
              <a:xfrm>
                <a:off x="0" y="0"/>
                <a:ext cx="1364509" cy="321677"/>
              </a:xfrm>
              <a:custGeom>
                <a:avLst/>
                <a:gdLst/>
                <a:ahLst/>
                <a:cxnLst/>
                <a:rect l="l" t="t" r="r" b="b"/>
                <a:pathLst>
                  <a:path w="1364509" h="321677" extrusionOk="0">
                    <a:moveTo>
                      <a:pt x="0" y="0"/>
                    </a:moveTo>
                    <a:lnTo>
                      <a:pt x="1364509" y="0"/>
                    </a:lnTo>
                    <a:lnTo>
                      <a:pt x="1364509" y="321677"/>
                    </a:lnTo>
                    <a:lnTo>
                      <a:pt x="0" y="321677"/>
                    </a:lnTo>
                    <a:close/>
                  </a:path>
                </a:pathLst>
              </a:custGeom>
              <a:gradFill>
                <a:gsLst>
                  <a:gs pos="0">
                    <a:srgbClr val="49C3CE"/>
                  </a:gs>
                  <a:gs pos="50980">
                    <a:srgbClr val="9854A1"/>
                  </a:gs>
                  <a:gs pos="100000">
                    <a:srgbClr val="F26F72"/>
                  </a:gs>
                </a:gsLst>
                <a:lin ang="12000000" scaled="0"/>
              </a:gradFill>
              <a:ln>
                <a:noFill/>
              </a:ln>
            </p:spPr>
          </p:sp>
          <p:sp>
            <p:nvSpPr>
              <p:cNvPr id="752" name="Google Shape;752;p20"/>
              <p:cNvSpPr txBox="1"/>
              <p:nvPr/>
            </p:nvSpPr>
            <p:spPr>
              <a:xfrm>
                <a:off x="0" y="19050"/>
                <a:ext cx="1364509" cy="302627"/>
              </a:xfrm>
              <a:prstGeom prst="rect">
                <a:avLst/>
              </a:prstGeom>
              <a:noFill/>
              <a:ln>
                <a:noFill/>
              </a:ln>
            </p:spPr>
            <p:txBody>
              <a:bodyPr spcFirstLastPara="1" wrap="square" lIns="124675" tIns="124675" rIns="124675" bIns="124675" anchor="ctr" anchorCtr="0">
                <a:noAutofit/>
              </a:bodyPr>
              <a:lstStyle/>
              <a:p>
                <a:pPr marL="0" marR="0" lvl="0" indent="0" algn="l" rtl="0">
                  <a:lnSpc>
                    <a:spcPct val="167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753" name="Google Shape;753;p20"/>
            <p:cNvSpPr txBox="1"/>
            <p:nvPr/>
          </p:nvSpPr>
          <p:spPr>
            <a:xfrm>
              <a:off x="157279" y="144083"/>
              <a:ext cx="5297262" cy="1240511"/>
            </a:xfrm>
            <a:prstGeom prst="rect">
              <a:avLst/>
            </a:prstGeom>
            <a:noFill/>
            <a:ln>
              <a:noFill/>
            </a:ln>
          </p:spPr>
          <p:txBody>
            <a:bodyPr spcFirstLastPara="1" wrap="square" lIns="0" tIns="0" rIns="0" bIns="0" anchor="t" anchorCtr="0">
              <a:spAutoFit/>
            </a:bodyPr>
            <a:lstStyle/>
            <a:p>
              <a:pPr marL="0" marR="0" lvl="0" indent="0" algn="l" rtl="0">
                <a:lnSpc>
                  <a:spcPct val="108002"/>
                </a:lnSpc>
                <a:spcBef>
                  <a:spcPts val="0"/>
                </a:spcBef>
                <a:spcAft>
                  <a:spcPts val="0"/>
                </a:spcAft>
                <a:buNone/>
              </a:pPr>
              <a:r>
                <a:rPr lang="uk-UA" sz="2799" b="1" i="0" u="none" strike="noStrike" cap="none" dirty="0">
                  <a:solidFill>
                    <a:srgbClr val="FFFFFF"/>
                  </a:solidFill>
                  <a:latin typeface="Ubuntu"/>
                  <a:ea typeface="Ubuntu"/>
                  <a:cs typeface="Ubuntu"/>
                  <a:sym typeface="Ubuntu"/>
                </a:rPr>
                <a:t>УКРАЇНСЬКИЙ ОРКЕСТР СВОБОДА</a:t>
              </a:r>
              <a:endParaRPr dirty="0"/>
            </a:p>
          </p:txBody>
        </p:sp>
      </p:grpSp>
      <p:sp>
        <p:nvSpPr>
          <p:cNvPr id="754" name="Google Shape;754;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755" name="Google Shape;755;p20"/>
          <p:cNvSpPr txBox="1"/>
          <p:nvPr/>
        </p:nvSpPr>
        <p:spPr>
          <a:xfrm>
            <a:off x="5302250" y="10315575"/>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20</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grpSp>
        <p:nvGrpSpPr>
          <p:cNvPr id="760" name="Google Shape;760;p21"/>
          <p:cNvGrpSpPr/>
          <p:nvPr/>
        </p:nvGrpSpPr>
        <p:grpSpPr>
          <a:xfrm>
            <a:off x="7395738" y="7697079"/>
            <a:ext cx="118846" cy="2846949"/>
            <a:chOff x="0" y="1"/>
            <a:chExt cx="158463" cy="3795931"/>
          </a:xfrm>
        </p:grpSpPr>
        <p:sp>
          <p:nvSpPr>
            <p:cNvPr id="761" name="Google Shape;761;p21"/>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762" name="Google Shape;762;p21"/>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1B3563"/>
                  </a:solidFill>
                  <a:latin typeface="Ubuntu"/>
                  <a:ea typeface="Ubuntu"/>
                  <a:cs typeface="Ubuntu"/>
                  <a:sym typeface="Ubuntu"/>
                </a:rPr>
                <a:t>Посібник з кращих практик «Мій мир» </a:t>
              </a:r>
              <a:endParaRPr/>
            </a:p>
          </p:txBody>
        </p:sp>
      </p:grpSp>
      <p:grpSp>
        <p:nvGrpSpPr>
          <p:cNvPr id="763" name="Google Shape;763;p21"/>
          <p:cNvGrpSpPr/>
          <p:nvPr/>
        </p:nvGrpSpPr>
        <p:grpSpPr>
          <a:xfrm>
            <a:off x="7548138" y="7849479"/>
            <a:ext cx="118846" cy="2846949"/>
            <a:chOff x="0" y="1"/>
            <a:chExt cx="158463" cy="3795931"/>
          </a:xfrm>
        </p:grpSpPr>
        <p:sp>
          <p:nvSpPr>
            <p:cNvPr id="764" name="Google Shape;764;p21"/>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765" name="Google Shape;765;p21"/>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002060"/>
                  </a:solidFill>
                  <a:latin typeface="Ubuntu"/>
                  <a:ea typeface="Ubuntu"/>
                  <a:cs typeface="Ubuntu"/>
                  <a:sym typeface="Ubuntu"/>
                </a:rPr>
                <a:t>Музика для молоді: дорожня карта підходу до побудови миру </a:t>
              </a:r>
              <a:endParaRPr/>
            </a:p>
          </p:txBody>
        </p:sp>
      </p:grpSp>
      <p:grpSp>
        <p:nvGrpSpPr>
          <p:cNvPr id="766" name="Google Shape;766;p21"/>
          <p:cNvGrpSpPr/>
          <p:nvPr/>
        </p:nvGrpSpPr>
        <p:grpSpPr>
          <a:xfrm>
            <a:off x="273313" y="3078936"/>
            <a:ext cx="2000861" cy="431008"/>
            <a:chOff x="0" y="0"/>
            <a:chExt cx="2667814" cy="574678"/>
          </a:xfrm>
        </p:grpSpPr>
        <p:grpSp>
          <p:nvGrpSpPr>
            <p:cNvPr id="767" name="Google Shape;767;p21"/>
            <p:cNvGrpSpPr/>
            <p:nvPr/>
          </p:nvGrpSpPr>
          <p:grpSpPr>
            <a:xfrm>
              <a:off x="0" y="0"/>
              <a:ext cx="2667814" cy="574678"/>
              <a:chOff x="0" y="0"/>
              <a:chExt cx="648677" cy="139732"/>
            </a:xfrm>
          </p:grpSpPr>
          <p:sp>
            <p:nvSpPr>
              <p:cNvPr id="768" name="Google Shape;768;p21"/>
              <p:cNvSpPr/>
              <p:nvPr/>
            </p:nvSpPr>
            <p:spPr>
              <a:xfrm>
                <a:off x="0" y="0"/>
                <a:ext cx="648677" cy="139732"/>
              </a:xfrm>
              <a:custGeom>
                <a:avLst/>
                <a:gdLst/>
                <a:ahLst/>
                <a:cxnLst/>
                <a:rect l="l" t="t" r="r" b="b"/>
                <a:pathLst>
                  <a:path w="648677" h="139732" extrusionOk="0">
                    <a:moveTo>
                      <a:pt x="0" y="0"/>
                    </a:moveTo>
                    <a:lnTo>
                      <a:pt x="648677" y="0"/>
                    </a:lnTo>
                    <a:lnTo>
                      <a:pt x="648677"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769" name="Google Shape;769;p21"/>
              <p:cNvSpPr txBox="1"/>
              <p:nvPr/>
            </p:nvSpPr>
            <p:spPr>
              <a:xfrm>
                <a:off x="0" y="0"/>
                <a:ext cx="648677"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770" name="Google Shape;770;p21"/>
            <p:cNvSpPr txBox="1"/>
            <p:nvPr/>
          </p:nvSpPr>
          <p:spPr>
            <a:xfrm>
              <a:off x="74769" y="125033"/>
              <a:ext cx="2518276" cy="324612"/>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sz="1599" b="1" i="0" u="none" strike="noStrike" cap="none">
                  <a:solidFill>
                    <a:srgbClr val="FFFFFF"/>
                  </a:solidFill>
                  <a:latin typeface="Ubuntu"/>
                  <a:ea typeface="Ubuntu"/>
                  <a:cs typeface="Ubuntu"/>
                  <a:sym typeface="Ubuntu"/>
                </a:rPr>
                <a:t>ОПИС</a:t>
              </a:r>
              <a:endParaRPr/>
            </a:p>
          </p:txBody>
        </p:sp>
      </p:grpSp>
      <p:grpSp>
        <p:nvGrpSpPr>
          <p:cNvPr id="771" name="Google Shape;771;p21"/>
          <p:cNvGrpSpPr/>
          <p:nvPr/>
        </p:nvGrpSpPr>
        <p:grpSpPr>
          <a:xfrm>
            <a:off x="273313" y="4907033"/>
            <a:ext cx="2868098" cy="431008"/>
            <a:chOff x="0" y="0"/>
            <a:chExt cx="3824130" cy="574678"/>
          </a:xfrm>
        </p:grpSpPr>
        <p:grpSp>
          <p:nvGrpSpPr>
            <p:cNvPr id="772" name="Google Shape;772;p21"/>
            <p:cNvGrpSpPr/>
            <p:nvPr/>
          </p:nvGrpSpPr>
          <p:grpSpPr>
            <a:xfrm>
              <a:off x="0" y="0"/>
              <a:ext cx="3824130" cy="574678"/>
              <a:chOff x="0" y="0"/>
              <a:chExt cx="929834" cy="139732"/>
            </a:xfrm>
          </p:grpSpPr>
          <p:sp>
            <p:nvSpPr>
              <p:cNvPr id="773" name="Google Shape;773;p21"/>
              <p:cNvSpPr/>
              <p:nvPr/>
            </p:nvSpPr>
            <p:spPr>
              <a:xfrm>
                <a:off x="0" y="0"/>
                <a:ext cx="929834" cy="139732"/>
              </a:xfrm>
              <a:custGeom>
                <a:avLst/>
                <a:gdLst/>
                <a:ahLst/>
                <a:cxnLst/>
                <a:rect l="l" t="t" r="r" b="b"/>
                <a:pathLst>
                  <a:path w="929834" h="139732" extrusionOk="0">
                    <a:moveTo>
                      <a:pt x="0" y="0"/>
                    </a:moveTo>
                    <a:lnTo>
                      <a:pt x="929834" y="0"/>
                    </a:lnTo>
                    <a:lnTo>
                      <a:pt x="929834"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774" name="Google Shape;774;p21"/>
              <p:cNvSpPr txBox="1"/>
              <p:nvPr/>
            </p:nvSpPr>
            <p:spPr>
              <a:xfrm>
                <a:off x="0" y="0"/>
                <a:ext cx="929834"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775" name="Google Shape;775;p21"/>
            <p:cNvSpPr txBox="1"/>
            <p:nvPr/>
          </p:nvSpPr>
          <p:spPr>
            <a:xfrm>
              <a:off x="0" y="138561"/>
              <a:ext cx="3824130" cy="310256"/>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b="1" i="0" u="none" strike="noStrike" cap="none" dirty="0">
                  <a:solidFill>
                    <a:srgbClr val="FFFFFF"/>
                  </a:solidFill>
                  <a:latin typeface="Ubuntu"/>
                  <a:ea typeface="Ubuntu"/>
                  <a:cs typeface="Ubuntu"/>
                  <a:sym typeface="Ubuntu"/>
                </a:rPr>
                <a:t>ЗАСТОСОВАНА МЕТОДОЛОГІЯ</a:t>
              </a:r>
              <a:endParaRPr dirty="0"/>
            </a:p>
          </p:txBody>
        </p:sp>
      </p:grpSp>
      <p:grpSp>
        <p:nvGrpSpPr>
          <p:cNvPr id="776" name="Google Shape;776;p21"/>
          <p:cNvGrpSpPr/>
          <p:nvPr/>
        </p:nvGrpSpPr>
        <p:grpSpPr>
          <a:xfrm>
            <a:off x="273313" y="6735131"/>
            <a:ext cx="2868098" cy="431008"/>
            <a:chOff x="0" y="0"/>
            <a:chExt cx="3824130" cy="574678"/>
          </a:xfrm>
        </p:grpSpPr>
        <p:grpSp>
          <p:nvGrpSpPr>
            <p:cNvPr id="777" name="Google Shape;777;p21"/>
            <p:cNvGrpSpPr/>
            <p:nvPr/>
          </p:nvGrpSpPr>
          <p:grpSpPr>
            <a:xfrm>
              <a:off x="0" y="0"/>
              <a:ext cx="3824130" cy="574678"/>
              <a:chOff x="0" y="0"/>
              <a:chExt cx="929834" cy="139732"/>
            </a:xfrm>
          </p:grpSpPr>
          <p:sp>
            <p:nvSpPr>
              <p:cNvPr id="778" name="Google Shape;778;p21"/>
              <p:cNvSpPr/>
              <p:nvPr/>
            </p:nvSpPr>
            <p:spPr>
              <a:xfrm>
                <a:off x="0" y="0"/>
                <a:ext cx="929834" cy="139732"/>
              </a:xfrm>
              <a:custGeom>
                <a:avLst/>
                <a:gdLst/>
                <a:ahLst/>
                <a:cxnLst/>
                <a:rect l="l" t="t" r="r" b="b"/>
                <a:pathLst>
                  <a:path w="929834" h="139732" extrusionOk="0">
                    <a:moveTo>
                      <a:pt x="0" y="0"/>
                    </a:moveTo>
                    <a:lnTo>
                      <a:pt x="929834" y="0"/>
                    </a:lnTo>
                    <a:lnTo>
                      <a:pt x="929834"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779" name="Google Shape;779;p21"/>
              <p:cNvSpPr txBox="1"/>
              <p:nvPr/>
            </p:nvSpPr>
            <p:spPr>
              <a:xfrm>
                <a:off x="0" y="0"/>
                <a:ext cx="929834"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780" name="Google Shape;780;p21"/>
            <p:cNvSpPr txBox="1"/>
            <p:nvPr/>
          </p:nvSpPr>
          <p:spPr>
            <a:xfrm>
              <a:off x="107177" y="125033"/>
              <a:ext cx="3609777" cy="324612"/>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sz="1599" b="1" i="0" u="none" strike="noStrike" cap="none">
                  <a:solidFill>
                    <a:srgbClr val="FFFFFF"/>
                  </a:solidFill>
                  <a:latin typeface="Ubuntu"/>
                  <a:ea typeface="Ubuntu"/>
                  <a:cs typeface="Ubuntu"/>
                  <a:sym typeface="Ubuntu"/>
                </a:rPr>
                <a:t>ОСНОВНІ РЕЗУЛЬТАТИ</a:t>
              </a:r>
              <a:endParaRPr/>
            </a:p>
          </p:txBody>
        </p:sp>
      </p:grpSp>
      <p:sp>
        <p:nvSpPr>
          <p:cNvPr id="781" name="Google Shape;781;p21"/>
          <p:cNvSpPr txBox="1"/>
          <p:nvPr/>
        </p:nvSpPr>
        <p:spPr>
          <a:xfrm>
            <a:off x="273313" y="3885020"/>
            <a:ext cx="6986042" cy="656463"/>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Фонд VERE MUSIC FUND надає гранти молодим українським музикантам-класикам, що дає їм можливість брати участь у міжнародних конкурсах та майстер-класах. Крім того, фонд підтримує музичні конкурси в Україні та організовує фестивальні проекти й освітні програми для сприяння розвитку класичної музики. </a:t>
            </a:r>
            <a:endParaRPr/>
          </a:p>
        </p:txBody>
      </p:sp>
      <p:sp>
        <p:nvSpPr>
          <p:cNvPr id="782" name="Google Shape;782;p21"/>
          <p:cNvSpPr txBox="1"/>
          <p:nvPr/>
        </p:nvSpPr>
        <p:spPr>
          <a:xfrm>
            <a:off x="273313" y="5713117"/>
            <a:ext cx="6986042" cy="656463"/>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Методологія, яка передбачає надання грантів для міжнародної презентації та підтримку місцевих конкурсів і освітніх ініціатив, вирізняється інноваційним комплексним підходом до сприяння розвитку музикантів. Ця стратегія не тільки пропонує фінансову підтримку, але й сприяє професійному зростанню та створенню міжнародних мереж. </a:t>
            </a:r>
            <a:endParaRPr/>
          </a:p>
        </p:txBody>
      </p:sp>
      <p:sp>
        <p:nvSpPr>
          <p:cNvPr id="783" name="Google Shape;783;p21"/>
          <p:cNvSpPr txBox="1"/>
          <p:nvPr/>
        </p:nvSpPr>
        <p:spPr>
          <a:xfrm>
            <a:off x="273313" y="7364708"/>
            <a:ext cx="6986042" cy="494538"/>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dirty="0">
                <a:solidFill>
                  <a:srgbClr val="1B3563"/>
                </a:solidFill>
                <a:latin typeface="Ubuntu"/>
                <a:ea typeface="Ubuntu"/>
                <a:cs typeface="Ubuntu"/>
                <a:sym typeface="Ubuntu"/>
              </a:rPr>
              <a:t>Сильні </a:t>
            </a:r>
            <a:r>
              <a:rPr lang="en-US" sz="1200" b="0" i="0" u="none" strike="noStrike" cap="none" dirty="0" err="1">
                <a:solidFill>
                  <a:srgbClr val="1B3563"/>
                </a:solidFill>
                <a:latin typeface="Ubuntu"/>
                <a:ea typeface="Ubuntu"/>
                <a:cs typeface="Ubuntu"/>
                <a:sym typeface="Ubuntu"/>
              </a:rPr>
              <a:t>сторони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ініціативи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полягають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цільовій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підтримці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молодих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музикантів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сприянні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їхньому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професійному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розвитку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посиленні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культурної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присутності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України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міжнародному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рівні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Надаючи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ресурси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можливості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фонд</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сприяє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досягненню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високої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майстерності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мистецтві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культурному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обміну</a:t>
            </a:r>
            <a:r>
              <a:rPr lang="en-US" sz="1200" b="0" i="0" u="none" strike="noStrike" cap="none" dirty="0">
                <a:solidFill>
                  <a:srgbClr val="1B3563"/>
                </a:solidFill>
                <a:latin typeface="Ubuntu"/>
                <a:ea typeface="Ubuntu"/>
                <a:cs typeface="Ubuntu"/>
                <a:sym typeface="Ubuntu"/>
              </a:rPr>
              <a:t>. </a:t>
            </a:r>
            <a:endParaRPr dirty="0"/>
          </a:p>
        </p:txBody>
      </p:sp>
      <p:sp>
        <p:nvSpPr>
          <p:cNvPr id="784" name="Google Shape;784;p21"/>
          <p:cNvSpPr txBox="1"/>
          <p:nvPr/>
        </p:nvSpPr>
        <p:spPr>
          <a:xfrm>
            <a:off x="286979" y="1314758"/>
            <a:ext cx="4515902" cy="170688"/>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Виконавець/промоутер: </a:t>
            </a:r>
            <a:r>
              <a:rPr lang="en-US" sz="1199" b="1" i="0" u="none" strike="noStrike" cap="none">
                <a:solidFill>
                  <a:srgbClr val="9E5A9E"/>
                </a:solidFill>
                <a:latin typeface="Ubuntu"/>
                <a:ea typeface="Ubuntu"/>
                <a:cs typeface="Ubuntu"/>
                <a:sym typeface="Ubuntu"/>
              </a:rPr>
              <a:t>Фонд «Вере» </a:t>
            </a:r>
            <a:endParaRPr/>
          </a:p>
        </p:txBody>
      </p:sp>
      <p:sp>
        <p:nvSpPr>
          <p:cNvPr id="785" name="Google Shape;785;p21"/>
          <p:cNvSpPr txBox="1"/>
          <p:nvPr/>
        </p:nvSpPr>
        <p:spPr>
          <a:xfrm>
            <a:off x="273313" y="1696056"/>
            <a:ext cx="4723521" cy="170688"/>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Веб-сайт: </a:t>
            </a:r>
            <a:r>
              <a:rPr lang="en-US" sz="1199" b="1" i="0" u="none" strike="noStrike" cap="none">
                <a:solidFill>
                  <a:srgbClr val="9E5A9E"/>
                </a:solidFill>
                <a:latin typeface="Ubuntu"/>
                <a:ea typeface="Ubuntu"/>
                <a:cs typeface="Ubuntu"/>
                <a:sym typeface="Ubuntu"/>
              </a:rPr>
              <a:t>https://vere.fund/ </a:t>
            </a:r>
            <a:endParaRPr/>
          </a:p>
        </p:txBody>
      </p:sp>
      <p:sp>
        <p:nvSpPr>
          <p:cNvPr id="786" name="Google Shape;786;p21"/>
          <p:cNvSpPr txBox="1"/>
          <p:nvPr/>
        </p:nvSpPr>
        <p:spPr>
          <a:xfrm>
            <a:off x="273313" y="2077353"/>
            <a:ext cx="4723521" cy="656463"/>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Цільова група: </a:t>
            </a:r>
            <a:r>
              <a:rPr lang="en-US" sz="1199" b="1" i="0" u="none" strike="noStrike" cap="none">
                <a:solidFill>
                  <a:srgbClr val="9E5A9E"/>
                </a:solidFill>
                <a:latin typeface="Ubuntu"/>
                <a:ea typeface="Ubuntu"/>
                <a:cs typeface="Ubuntu"/>
                <a:sym typeface="Ubuntu"/>
              </a:rPr>
              <a:t>Основними бенефіціарами є молоді українські музиканти, які спеціалізуються на класичній музиці. Фонд має на меті допомогти цим артистам здобути міжнародну популярність та визнання. </a:t>
            </a:r>
            <a:endParaRPr/>
          </a:p>
          <a:p>
            <a:pPr marL="0" marR="0" lvl="0" indent="0" algn="l" rtl="0">
              <a:lnSpc>
                <a:spcPct val="108006"/>
              </a:lnSpc>
              <a:spcBef>
                <a:spcPts val="0"/>
              </a:spcBef>
              <a:spcAft>
                <a:spcPts val="0"/>
              </a:spcAft>
              <a:buNone/>
            </a:pPr>
            <a:endParaRPr sz="1199" b="1" i="0" u="none" strike="noStrike" cap="none">
              <a:solidFill>
                <a:srgbClr val="9E5A9E"/>
              </a:solidFill>
              <a:latin typeface="Ubuntu"/>
              <a:ea typeface="Ubuntu"/>
              <a:cs typeface="Ubuntu"/>
              <a:sym typeface="Ubuntu"/>
            </a:endParaRPr>
          </a:p>
        </p:txBody>
      </p:sp>
      <p:sp>
        <p:nvSpPr>
          <p:cNvPr id="787" name="Google Shape;787;p21"/>
          <p:cNvSpPr/>
          <p:nvPr/>
        </p:nvSpPr>
        <p:spPr>
          <a:xfrm>
            <a:off x="5880140" y="654774"/>
            <a:ext cx="793302" cy="1484243"/>
          </a:xfrm>
          <a:custGeom>
            <a:avLst/>
            <a:gdLst/>
            <a:ahLst/>
            <a:cxnLst/>
            <a:rect l="l" t="t" r="r" b="b"/>
            <a:pathLst>
              <a:path w="793302" h="1484243" extrusionOk="0">
                <a:moveTo>
                  <a:pt x="0" y="0"/>
                </a:moveTo>
                <a:lnTo>
                  <a:pt x="793302" y="0"/>
                </a:lnTo>
                <a:lnTo>
                  <a:pt x="793302" y="1484243"/>
                </a:lnTo>
                <a:lnTo>
                  <a:pt x="0" y="1484243"/>
                </a:lnTo>
                <a:lnTo>
                  <a:pt x="0" y="0"/>
                </a:lnTo>
                <a:close/>
              </a:path>
            </a:pathLst>
          </a:custGeom>
          <a:blipFill rotWithShape="1">
            <a:blip r:embed="rId4">
              <a:alphaModFix/>
            </a:blip>
            <a:stretch>
              <a:fillRect/>
            </a:stretch>
          </a:blipFill>
          <a:ln>
            <a:noFill/>
          </a:ln>
        </p:spPr>
      </p:sp>
      <p:grpSp>
        <p:nvGrpSpPr>
          <p:cNvPr id="788" name="Google Shape;788;p21"/>
          <p:cNvGrpSpPr/>
          <p:nvPr/>
        </p:nvGrpSpPr>
        <p:grpSpPr>
          <a:xfrm>
            <a:off x="273313" y="348891"/>
            <a:ext cx="3520353" cy="611221"/>
            <a:chOff x="0" y="0"/>
            <a:chExt cx="4693804" cy="814962"/>
          </a:xfrm>
        </p:grpSpPr>
        <p:grpSp>
          <p:nvGrpSpPr>
            <p:cNvPr id="789" name="Google Shape;789;p21"/>
            <p:cNvGrpSpPr/>
            <p:nvPr/>
          </p:nvGrpSpPr>
          <p:grpSpPr>
            <a:xfrm>
              <a:off x="0" y="0"/>
              <a:ext cx="4675583" cy="814962"/>
              <a:chOff x="0" y="0"/>
              <a:chExt cx="1136863" cy="198157"/>
            </a:xfrm>
          </p:grpSpPr>
          <p:sp>
            <p:nvSpPr>
              <p:cNvPr id="790" name="Google Shape;790;p21"/>
              <p:cNvSpPr/>
              <p:nvPr/>
            </p:nvSpPr>
            <p:spPr>
              <a:xfrm>
                <a:off x="0" y="0"/>
                <a:ext cx="1136863" cy="198157"/>
              </a:xfrm>
              <a:custGeom>
                <a:avLst/>
                <a:gdLst/>
                <a:ahLst/>
                <a:cxnLst/>
                <a:rect l="l" t="t" r="r" b="b"/>
                <a:pathLst>
                  <a:path w="1136863" h="198157" extrusionOk="0">
                    <a:moveTo>
                      <a:pt x="0" y="0"/>
                    </a:moveTo>
                    <a:lnTo>
                      <a:pt x="1136863" y="0"/>
                    </a:lnTo>
                    <a:lnTo>
                      <a:pt x="1136863" y="198157"/>
                    </a:lnTo>
                    <a:lnTo>
                      <a:pt x="0" y="198157"/>
                    </a:lnTo>
                    <a:close/>
                  </a:path>
                </a:pathLst>
              </a:custGeom>
              <a:gradFill>
                <a:gsLst>
                  <a:gs pos="0">
                    <a:srgbClr val="49C3CE"/>
                  </a:gs>
                  <a:gs pos="50980">
                    <a:srgbClr val="9854A1"/>
                  </a:gs>
                  <a:gs pos="100000">
                    <a:srgbClr val="F26F72"/>
                  </a:gs>
                </a:gsLst>
                <a:lin ang="12000000" scaled="0"/>
              </a:gradFill>
              <a:ln>
                <a:noFill/>
              </a:ln>
            </p:spPr>
          </p:sp>
          <p:sp>
            <p:nvSpPr>
              <p:cNvPr id="791" name="Google Shape;791;p21"/>
              <p:cNvSpPr txBox="1"/>
              <p:nvPr/>
            </p:nvSpPr>
            <p:spPr>
              <a:xfrm>
                <a:off x="0" y="19050"/>
                <a:ext cx="1136863" cy="179107"/>
              </a:xfrm>
              <a:prstGeom prst="rect">
                <a:avLst/>
              </a:prstGeom>
              <a:noFill/>
              <a:ln>
                <a:noFill/>
              </a:ln>
            </p:spPr>
            <p:txBody>
              <a:bodyPr spcFirstLastPara="1" wrap="square" lIns="124675" tIns="124675" rIns="124675" bIns="124675" anchor="ctr" anchorCtr="0">
                <a:noAutofit/>
              </a:bodyPr>
              <a:lstStyle/>
              <a:p>
                <a:pPr marL="0" marR="0" lvl="0" indent="0" algn="l" rtl="0">
                  <a:lnSpc>
                    <a:spcPct val="167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792" name="Google Shape;792;p21"/>
            <p:cNvSpPr txBox="1"/>
            <p:nvPr/>
          </p:nvSpPr>
          <p:spPr>
            <a:xfrm>
              <a:off x="18221" y="167163"/>
              <a:ext cx="4675583" cy="443199"/>
            </a:xfrm>
            <a:prstGeom prst="rect">
              <a:avLst/>
            </a:prstGeom>
            <a:noFill/>
            <a:ln>
              <a:noFill/>
            </a:ln>
          </p:spPr>
          <p:txBody>
            <a:bodyPr spcFirstLastPara="1" wrap="square" lIns="0" tIns="0" rIns="0" bIns="0" anchor="t" anchorCtr="0">
              <a:spAutoFit/>
            </a:bodyPr>
            <a:lstStyle/>
            <a:p>
              <a:pPr marL="0" marR="0" lvl="0" indent="0" algn="l" rtl="0">
                <a:lnSpc>
                  <a:spcPct val="108002"/>
                </a:lnSpc>
                <a:spcBef>
                  <a:spcPts val="0"/>
                </a:spcBef>
                <a:spcAft>
                  <a:spcPts val="0"/>
                </a:spcAft>
                <a:buNone/>
              </a:pPr>
              <a:r>
                <a:rPr lang="uk-UA" sz="2000" b="1" i="0" u="none" strike="noStrike" cap="none" dirty="0">
                  <a:solidFill>
                    <a:srgbClr val="FFFFFF"/>
                  </a:solidFill>
                  <a:latin typeface="Ubuntu"/>
                  <a:ea typeface="Ubuntu"/>
                  <a:cs typeface="Ubuntu"/>
                  <a:sym typeface="Ubuntu"/>
                </a:rPr>
                <a:t>МУЗИЧНИЙ ФОНД «ВЕРЕ»</a:t>
              </a:r>
              <a:endParaRPr sz="2000" dirty="0"/>
            </a:p>
          </p:txBody>
        </p:sp>
      </p:grpSp>
      <p:sp>
        <p:nvSpPr>
          <p:cNvPr id="793" name="Google Shape;793;p21"/>
          <p:cNvSpPr/>
          <p:nvPr/>
        </p:nvSpPr>
        <p:spPr>
          <a:xfrm>
            <a:off x="273313" y="8301536"/>
            <a:ext cx="6999708" cy="2020002"/>
          </a:xfrm>
          <a:custGeom>
            <a:avLst/>
            <a:gdLst/>
            <a:ahLst/>
            <a:cxnLst/>
            <a:rect l="l" t="t" r="r" b="b"/>
            <a:pathLst>
              <a:path w="6999708" h="2020002" extrusionOk="0">
                <a:moveTo>
                  <a:pt x="0" y="0"/>
                </a:moveTo>
                <a:lnTo>
                  <a:pt x="6999708" y="0"/>
                </a:lnTo>
                <a:lnTo>
                  <a:pt x="6999708" y="2020002"/>
                </a:lnTo>
                <a:lnTo>
                  <a:pt x="0" y="2020002"/>
                </a:lnTo>
                <a:lnTo>
                  <a:pt x="0" y="0"/>
                </a:lnTo>
                <a:close/>
              </a:path>
            </a:pathLst>
          </a:custGeom>
          <a:blipFill rotWithShape="1">
            <a:blip r:embed="rId5">
              <a:alphaModFix/>
            </a:blip>
            <a:stretch>
              <a:fillRect t="-65290" b="-65288"/>
            </a:stretch>
          </a:blipFill>
          <a:ln>
            <a:noFill/>
          </a:ln>
        </p:spPr>
      </p:sp>
      <p:sp>
        <p:nvSpPr>
          <p:cNvPr id="794" name="Google Shape;794;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795" name="Google Shape;795;p21"/>
          <p:cNvSpPr txBox="1"/>
          <p:nvPr/>
        </p:nvSpPr>
        <p:spPr>
          <a:xfrm>
            <a:off x="5302250" y="10315575"/>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21</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B3563"/>
        </a:solidFill>
        <a:effectLst/>
      </p:bgPr>
    </p:bg>
    <p:spTree>
      <p:nvGrpSpPr>
        <p:cNvPr id="1" name="Shape 799"/>
        <p:cNvGrpSpPr/>
        <p:nvPr/>
      </p:nvGrpSpPr>
      <p:grpSpPr>
        <a:xfrm>
          <a:off x="0" y="0"/>
          <a:ext cx="0" cy="0"/>
          <a:chOff x="0" y="0"/>
          <a:chExt cx="0" cy="0"/>
        </a:xfrm>
      </p:grpSpPr>
      <p:grpSp>
        <p:nvGrpSpPr>
          <p:cNvPr id="800" name="Google Shape;800;p22"/>
          <p:cNvGrpSpPr/>
          <p:nvPr/>
        </p:nvGrpSpPr>
        <p:grpSpPr>
          <a:xfrm>
            <a:off x="7395738" y="7697079"/>
            <a:ext cx="118846" cy="2846949"/>
            <a:chOff x="0" y="1"/>
            <a:chExt cx="158463" cy="3795931"/>
          </a:xfrm>
        </p:grpSpPr>
        <p:sp>
          <p:nvSpPr>
            <p:cNvPr id="801" name="Google Shape;801;p22"/>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802" name="Google Shape;802;p22"/>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FFFFFF"/>
                  </a:solidFill>
                  <a:latin typeface="Ubuntu"/>
                  <a:ea typeface="Ubuntu"/>
                  <a:cs typeface="Ubuntu"/>
                  <a:sym typeface="Ubuntu"/>
                </a:rPr>
                <a:t>Посібник з кращих практик «Мій мир» </a:t>
              </a:r>
              <a:endParaRPr/>
            </a:p>
          </p:txBody>
        </p:sp>
      </p:grpSp>
      <p:sp>
        <p:nvSpPr>
          <p:cNvPr id="803" name="Google Shape;803;p22"/>
          <p:cNvSpPr/>
          <p:nvPr/>
        </p:nvSpPr>
        <p:spPr>
          <a:xfrm>
            <a:off x="216000" y="2536499"/>
            <a:ext cx="7128000" cy="8007530"/>
          </a:xfrm>
          <a:custGeom>
            <a:avLst/>
            <a:gdLst/>
            <a:ahLst/>
            <a:cxnLst/>
            <a:rect l="l" t="t" r="r" b="b"/>
            <a:pathLst>
              <a:path w="7128000" h="8007530" extrusionOk="0">
                <a:moveTo>
                  <a:pt x="0" y="0"/>
                </a:moveTo>
                <a:lnTo>
                  <a:pt x="7128000" y="0"/>
                </a:lnTo>
                <a:lnTo>
                  <a:pt x="7128000" y="8007529"/>
                </a:lnTo>
                <a:lnTo>
                  <a:pt x="0" y="8007529"/>
                </a:lnTo>
                <a:lnTo>
                  <a:pt x="0" y="0"/>
                </a:lnTo>
                <a:close/>
              </a:path>
            </a:pathLst>
          </a:custGeom>
          <a:blipFill rotWithShape="1">
            <a:blip r:embed="rId4">
              <a:alphaModFix/>
            </a:blip>
            <a:stretch>
              <a:fillRect l="-16743" r="-82961"/>
            </a:stretch>
          </a:blipFill>
          <a:ln>
            <a:noFill/>
          </a:ln>
        </p:spPr>
      </p:sp>
      <p:sp>
        <p:nvSpPr>
          <p:cNvPr id="804" name="Google Shape;804;p22"/>
          <p:cNvSpPr txBox="1"/>
          <p:nvPr/>
        </p:nvSpPr>
        <p:spPr>
          <a:xfrm>
            <a:off x="216000" y="320976"/>
            <a:ext cx="7128000" cy="2393347"/>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4800" b="1" i="0" u="none" strike="noStrike" cap="none" dirty="0">
                <a:solidFill>
                  <a:srgbClr val="FFFFFF"/>
                </a:solidFill>
                <a:latin typeface="Ubuntu"/>
                <a:ea typeface="Ubuntu"/>
                <a:cs typeface="Ubuntu"/>
                <a:sym typeface="Ubuntu"/>
              </a:rPr>
              <a:t>4 - ПРИКЛАДИ КРАЩИХ ПРАКТИК </a:t>
            </a:r>
            <a:r>
              <a:rPr lang="en-US" sz="4800" b="1" i="0" u="none" strike="noStrike" cap="none" dirty="0" err="1">
                <a:solidFill>
                  <a:srgbClr val="FFFFFF"/>
                </a:solidFill>
                <a:latin typeface="Ubuntu"/>
                <a:ea typeface="Ubuntu"/>
                <a:cs typeface="Ubuntu"/>
                <a:sym typeface="Ubuntu"/>
              </a:rPr>
              <a:t>З</a:t>
            </a:r>
            <a:r>
              <a:rPr lang="en-US" sz="4800" b="1" i="0" u="none" strike="noStrike" cap="none" dirty="0">
                <a:solidFill>
                  <a:srgbClr val="FFFFFF"/>
                </a:solidFill>
                <a:latin typeface="Ubuntu"/>
                <a:ea typeface="Ubuntu"/>
                <a:cs typeface="Ubuntu"/>
                <a:sym typeface="Ubuntu"/>
              </a:rPr>
              <a:t> ФРАНЦІЇ</a:t>
            </a:r>
            <a:endParaRPr dirty="0"/>
          </a:p>
        </p:txBody>
      </p:sp>
      <p:grpSp>
        <p:nvGrpSpPr>
          <p:cNvPr id="805" name="Google Shape;805;p22"/>
          <p:cNvGrpSpPr/>
          <p:nvPr/>
        </p:nvGrpSpPr>
        <p:grpSpPr>
          <a:xfrm>
            <a:off x="7548138" y="7849479"/>
            <a:ext cx="118846" cy="2846949"/>
            <a:chOff x="0" y="1"/>
            <a:chExt cx="158463" cy="3795931"/>
          </a:xfrm>
        </p:grpSpPr>
        <p:sp>
          <p:nvSpPr>
            <p:cNvPr id="806" name="Google Shape;806;p22"/>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807" name="Google Shape;807;p22"/>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002060"/>
                  </a:solidFill>
                  <a:latin typeface="Ubuntu"/>
                  <a:ea typeface="Ubuntu"/>
                  <a:cs typeface="Ubuntu"/>
                  <a:sym typeface="Ubuntu"/>
                </a:rPr>
                <a:t>Музика для молоді: дорожня карта підходу до побудови миру </a:t>
              </a:r>
              <a:endParaRPr/>
            </a:p>
          </p:txBody>
        </p:sp>
      </p:grpSp>
      <p:sp>
        <p:nvSpPr>
          <p:cNvPr id="808" name="Google Shape;808;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grpSp>
        <p:nvGrpSpPr>
          <p:cNvPr id="813" name="Google Shape;813;p23"/>
          <p:cNvGrpSpPr/>
          <p:nvPr/>
        </p:nvGrpSpPr>
        <p:grpSpPr>
          <a:xfrm>
            <a:off x="7395738" y="7697079"/>
            <a:ext cx="118846" cy="2846949"/>
            <a:chOff x="0" y="1"/>
            <a:chExt cx="158463" cy="3795931"/>
          </a:xfrm>
        </p:grpSpPr>
        <p:sp>
          <p:nvSpPr>
            <p:cNvPr id="814" name="Google Shape;814;p23"/>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815" name="Google Shape;815;p23"/>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1B3563"/>
                  </a:solidFill>
                  <a:latin typeface="Ubuntu"/>
                  <a:ea typeface="Ubuntu"/>
                  <a:cs typeface="Ubuntu"/>
                  <a:sym typeface="Ubuntu"/>
                </a:rPr>
                <a:t>Посібник з кращих практик «Мій мир» </a:t>
              </a:r>
              <a:endParaRPr/>
            </a:p>
          </p:txBody>
        </p:sp>
      </p:grpSp>
      <p:grpSp>
        <p:nvGrpSpPr>
          <p:cNvPr id="816" name="Google Shape;816;p23"/>
          <p:cNvGrpSpPr/>
          <p:nvPr/>
        </p:nvGrpSpPr>
        <p:grpSpPr>
          <a:xfrm>
            <a:off x="7548138" y="7849479"/>
            <a:ext cx="118846" cy="2846949"/>
            <a:chOff x="0" y="1"/>
            <a:chExt cx="158463" cy="3795931"/>
          </a:xfrm>
        </p:grpSpPr>
        <p:sp>
          <p:nvSpPr>
            <p:cNvPr id="817" name="Google Shape;817;p23"/>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818" name="Google Shape;818;p23"/>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002060"/>
                  </a:solidFill>
                  <a:latin typeface="Ubuntu"/>
                  <a:ea typeface="Ubuntu"/>
                  <a:cs typeface="Ubuntu"/>
                  <a:sym typeface="Ubuntu"/>
                </a:rPr>
                <a:t>Музика для молоді: дорожня карта підходу до побудови миру </a:t>
              </a:r>
              <a:endParaRPr/>
            </a:p>
          </p:txBody>
        </p:sp>
      </p:grpSp>
      <p:grpSp>
        <p:nvGrpSpPr>
          <p:cNvPr id="819" name="Google Shape;819;p23"/>
          <p:cNvGrpSpPr/>
          <p:nvPr/>
        </p:nvGrpSpPr>
        <p:grpSpPr>
          <a:xfrm>
            <a:off x="273313" y="2804767"/>
            <a:ext cx="2000861" cy="431008"/>
            <a:chOff x="0" y="0"/>
            <a:chExt cx="2667814" cy="574678"/>
          </a:xfrm>
        </p:grpSpPr>
        <p:grpSp>
          <p:nvGrpSpPr>
            <p:cNvPr id="820" name="Google Shape;820;p23"/>
            <p:cNvGrpSpPr/>
            <p:nvPr/>
          </p:nvGrpSpPr>
          <p:grpSpPr>
            <a:xfrm>
              <a:off x="0" y="0"/>
              <a:ext cx="2667814" cy="574678"/>
              <a:chOff x="0" y="0"/>
              <a:chExt cx="648677" cy="139732"/>
            </a:xfrm>
          </p:grpSpPr>
          <p:sp>
            <p:nvSpPr>
              <p:cNvPr id="821" name="Google Shape;821;p23"/>
              <p:cNvSpPr/>
              <p:nvPr/>
            </p:nvSpPr>
            <p:spPr>
              <a:xfrm>
                <a:off x="0" y="0"/>
                <a:ext cx="648677" cy="139732"/>
              </a:xfrm>
              <a:custGeom>
                <a:avLst/>
                <a:gdLst/>
                <a:ahLst/>
                <a:cxnLst/>
                <a:rect l="l" t="t" r="r" b="b"/>
                <a:pathLst>
                  <a:path w="648677" h="139732" extrusionOk="0">
                    <a:moveTo>
                      <a:pt x="0" y="0"/>
                    </a:moveTo>
                    <a:lnTo>
                      <a:pt x="648677" y="0"/>
                    </a:lnTo>
                    <a:lnTo>
                      <a:pt x="648677"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822" name="Google Shape;822;p23"/>
              <p:cNvSpPr txBox="1"/>
              <p:nvPr/>
            </p:nvSpPr>
            <p:spPr>
              <a:xfrm>
                <a:off x="0" y="0"/>
                <a:ext cx="648677"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823" name="Google Shape;823;p23"/>
            <p:cNvSpPr txBox="1"/>
            <p:nvPr/>
          </p:nvSpPr>
          <p:spPr>
            <a:xfrm>
              <a:off x="74769" y="125033"/>
              <a:ext cx="2518276" cy="324612"/>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sz="1599" b="1" i="0" u="none" strike="noStrike" cap="none">
                  <a:solidFill>
                    <a:srgbClr val="FFFFFF"/>
                  </a:solidFill>
                  <a:latin typeface="Ubuntu"/>
                  <a:ea typeface="Ubuntu"/>
                  <a:cs typeface="Ubuntu"/>
                  <a:sym typeface="Ubuntu"/>
                </a:rPr>
                <a:t>ОПИС</a:t>
              </a:r>
              <a:endParaRPr/>
            </a:p>
          </p:txBody>
        </p:sp>
      </p:grpSp>
      <p:grpSp>
        <p:nvGrpSpPr>
          <p:cNvPr id="824" name="Google Shape;824;p23"/>
          <p:cNvGrpSpPr/>
          <p:nvPr/>
        </p:nvGrpSpPr>
        <p:grpSpPr>
          <a:xfrm>
            <a:off x="273313" y="4726772"/>
            <a:ext cx="2964857" cy="431008"/>
            <a:chOff x="0" y="0"/>
            <a:chExt cx="3953142" cy="574678"/>
          </a:xfrm>
        </p:grpSpPr>
        <p:grpSp>
          <p:nvGrpSpPr>
            <p:cNvPr id="825" name="Google Shape;825;p23"/>
            <p:cNvGrpSpPr/>
            <p:nvPr/>
          </p:nvGrpSpPr>
          <p:grpSpPr>
            <a:xfrm>
              <a:off x="0" y="0"/>
              <a:ext cx="3824130" cy="574678"/>
              <a:chOff x="0" y="0"/>
              <a:chExt cx="929834" cy="139732"/>
            </a:xfrm>
          </p:grpSpPr>
          <p:sp>
            <p:nvSpPr>
              <p:cNvPr id="826" name="Google Shape;826;p23"/>
              <p:cNvSpPr/>
              <p:nvPr/>
            </p:nvSpPr>
            <p:spPr>
              <a:xfrm>
                <a:off x="0" y="0"/>
                <a:ext cx="929834" cy="139732"/>
              </a:xfrm>
              <a:custGeom>
                <a:avLst/>
                <a:gdLst/>
                <a:ahLst/>
                <a:cxnLst/>
                <a:rect l="l" t="t" r="r" b="b"/>
                <a:pathLst>
                  <a:path w="929834" h="139732" extrusionOk="0">
                    <a:moveTo>
                      <a:pt x="0" y="0"/>
                    </a:moveTo>
                    <a:lnTo>
                      <a:pt x="929834" y="0"/>
                    </a:lnTo>
                    <a:lnTo>
                      <a:pt x="929834"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827" name="Google Shape;827;p23"/>
              <p:cNvSpPr txBox="1"/>
              <p:nvPr/>
            </p:nvSpPr>
            <p:spPr>
              <a:xfrm>
                <a:off x="0" y="0"/>
                <a:ext cx="929834"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828" name="Google Shape;828;p23"/>
            <p:cNvSpPr txBox="1"/>
            <p:nvPr/>
          </p:nvSpPr>
          <p:spPr>
            <a:xfrm>
              <a:off x="0" y="133983"/>
              <a:ext cx="3953142" cy="310256"/>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b="1" i="0" u="none" strike="noStrike" cap="none" dirty="0">
                  <a:solidFill>
                    <a:srgbClr val="FFFFFF"/>
                  </a:solidFill>
                  <a:latin typeface="Ubuntu"/>
                  <a:ea typeface="Ubuntu"/>
                  <a:cs typeface="Ubuntu"/>
                  <a:sym typeface="Ubuntu"/>
                </a:rPr>
                <a:t>ЗАСТОСОВАНА МЕТОДОЛОГІЯ</a:t>
              </a:r>
              <a:endParaRPr dirty="0"/>
            </a:p>
          </p:txBody>
        </p:sp>
      </p:grpSp>
      <p:grpSp>
        <p:nvGrpSpPr>
          <p:cNvPr id="829" name="Google Shape;829;p23"/>
          <p:cNvGrpSpPr/>
          <p:nvPr/>
        </p:nvGrpSpPr>
        <p:grpSpPr>
          <a:xfrm>
            <a:off x="273313" y="6324927"/>
            <a:ext cx="2868098" cy="431008"/>
            <a:chOff x="0" y="0"/>
            <a:chExt cx="3824130" cy="574678"/>
          </a:xfrm>
        </p:grpSpPr>
        <p:grpSp>
          <p:nvGrpSpPr>
            <p:cNvPr id="830" name="Google Shape;830;p23"/>
            <p:cNvGrpSpPr/>
            <p:nvPr/>
          </p:nvGrpSpPr>
          <p:grpSpPr>
            <a:xfrm>
              <a:off x="0" y="0"/>
              <a:ext cx="3824130" cy="574678"/>
              <a:chOff x="0" y="0"/>
              <a:chExt cx="929834" cy="139732"/>
            </a:xfrm>
          </p:grpSpPr>
          <p:sp>
            <p:nvSpPr>
              <p:cNvPr id="831" name="Google Shape;831;p23"/>
              <p:cNvSpPr/>
              <p:nvPr/>
            </p:nvSpPr>
            <p:spPr>
              <a:xfrm>
                <a:off x="0" y="0"/>
                <a:ext cx="929834" cy="139732"/>
              </a:xfrm>
              <a:custGeom>
                <a:avLst/>
                <a:gdLst/>
                <a:ahLst/>
                <a:cxnLst/>
                <a:rect l="l" t="t" r="r" b="b"/>
                <a:pathLst>
                  <a:path w="929834" h="139732" extrusionOk="0">
                    <a:moveTo>
                      <a:pt x="0" y="0"/>
                    </a:moveTo>
                    <a:lnTo>
                      <a:pt x="929834" y="0"/>
                    </a:lnTo>
                    <a:lnTo>
                      <a:pt x="929834"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832" name="Google Shape;832;p23"/>
              <p:cNvSpPr txBox="1"/>
              <p:nvPr/>
            </p:nvSpPr>
            <p:spPr>
              <a:xfrm>
                <a:off x="0" y="0"/>
                <a:ext cx="929834"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833" name="Google Shape;833;p23"/>
            <p:cNvSpPr txBox="1"/>
            <p:nvPr/>
          </p:nvSpPr>
          <p:spPr>
            <a:xfrm>
              <a:off x="107177" y="125033"/>
              <a:ext cx="3609777" cy="324612"/>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sz="1599" b="1" i="0" u="none" strike="noStrike" cap="none">
                  <a:solidFill>
                    <a:srgbClr val="FFFFFF"/>
                  </a:solidFill>
                  <a:latin typeface="Ubuntu"/>
                  <a:ea typeface="Ubuntu"/>
                  <a:cs typeface="Ubuntu"/>
                  <a:sym typeface="Ubuntu"/>
                </a:rPr>
                <a:t>ОСНОВНІ РЕЗУЛЬТАТИ</a:t>
              </a:r>
              <a:endParaRPr/>
            </a:p>
          </p:txBody>
        </p:sp>
      </p:grpSp>
      <p:sp>
        <p:nvSpPr>
          <p:cNvPr id="834" name="Google Shape;834;p23"/>
          <p:cNvSpPr/>
          <p:nvPr/>
        </p:nvSpPr>
        <p:spPr>
          <a:xfrm>
            <a:off x="5689138" y="1209116"/>
            <a:ext cx="1473712" cy="333427"/>
          </a:xfrm>
          <a:custGeom>
            <a:avLst/>
            <a:gdLst/>
            <a:ahLst/>
            <a:cxnLst/>
            <a:rect l="l" t="t" r="r" b="b"/>
            <a:pathLst>
              <a:path w="1473712" h="333427" extrusionOk="0">
                <a:moveTo>
                  <a:pt x="0" y="0"/>
                </a:moveTo>
                <a:lnTo>
                  <a:pt x="1473712" y="0"/>
                </a:lnTo>
                <a:lnTo>
                  <a:pt x="1473712" y="333427"/>
                </a:lnTo>
                <a:lnTo>
                  <a:pt x="0" y="333427"/>
                </a:lnTo>
                <a:lnTo>
                  <a:pt x="0" y="0"/>
                </a:lnTo>
                <a:close/>
              </a:path>
            </a:pathLst>
          </a:custGeom>
          <a:blipFill rotWithShape="1">
            <a:blip r:embed="rId4">
              <a:alphaModFix/>
            </a:blip>
            <a:stretch>
              <a:fillRect/>
            </a:stretch>
          </a:blipFill>
          <a:ln>
            <a:noFill/>
          </a:ln>
        </p:spPr>
      </p:sp>
      <p:sp>
        <p:nvSpPr>
          <p:cNvPr id="835" name="Google Shape;835;p23"/>
          <p:cNvSpPr txBox="1"/>
          <p:nvPr/>
        </p:nvSpPr>
        <p:spPr>
          <a:xfrm>
            <a:off x="273313" y="3576842"/>
            <a:ext cx="6986042" cy="818388"/>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Ініціатива «Sound Routes» була започаткована з метою вирішення проблем соціальної та культурної інтеграції мігрантів і біженців у Європі, використовуючи музику як інструмент для зближення людей і сприяння взаєморозумінню. Ініціатива включає низку заходів, таких як музичні майстер-класи, джем-сесії, концерти та фестивалі, які мають на меті підвищити видимість музикантів-мігрантів і біженців та сприяти їхній інтеграції в європейську музичну сцену. </a:t>
            </a:r>
            <a:endParaRPr/>
          </a:p>
        </p:txBody>
      </p:sp>
      <p:sp>
        <p:nvSpPr>
          <p:cNvPr id="836" name="Google Shape;836;p23"/>
          <p:cNvSpPr txBox="1"/>
          <p:nvPr/>
        </p:nvSpPr>
        <p:spPr>
          <a:xfrm>
            <a:off x="273313" y="5498847"/>
            <a:ext cx="6986042" cy="494538"/>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Методологія є інноваційною, оскільки поєднує спільне музикування з цілями соціальної інклюзії, створюючи платформу, де музиканти можуть ділитися своїми навичками та культурною спадщиною, що призводить до нових художніх співпраць та мереж. </a:t>
            </a:r>
            <a:endParaRPr/>
          </a:p>
        </p:txBody>
      </p:sp>
      <p:sp>
        <p:nvSpPr>
          <p:cNvPr id="837" name="Google Shape;837;p23"/>
          <p:cNvSpPr txBox="1"/>
          <p:nvPr/>
        </p:nvSpPr>
        <p:spPr>
          <a:xfrm>
            <a:off x="273313" y="7097002"/>
            <a:ext cx="6986042" cy="656463"/>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Сильні сторони ініціативи включають її здатність надавати учасникам можливості для самореалізації, надаючи їм можливості для виступів та висвітлення. Вона успішно сприяє культурному обміну та підприємництву серед мігрантів та молоді, а учасники активно залучаються до заходів проекту та сприяють створенню його динамічного мультикультурного середовища. </a:t>
            </a:r>
            <a:endParaRPr/>
          </a:p>
        </p:txBody>
      </p:sp>
      <p:sp>
        <p:nvSpPr>
          <p:cNvPr id="838" name="Google Shape;838;p23"/>
          <p:cNvSpPr txBox="1"/>
          <p:nvPr/>
        </p:nvSpPr>
        <p:spPr>
          <a:xfrm>
            <a:off x="286979" y="1339599"/>
            <a:ext cx="4515902" cy="170688"/>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Виконавець/промоутер: </a:t>
            </a:r>
            <a:r>
              <a:rPr lang="en-US" sz="1199" b="1" i="0" u="none" strike="noStrike" cap="none">
                <a:solidFill>
                  <a:srgbClr val="9E5A9E"/>
                </a:solidFill>
                <a:latin typeface="Ubuntu"/>
                <a:ea typeface="Ubuntu"/>
                <a:cs typeface="Ubuntu"/>
                <a:sym typeface="Ubuntu"/>
              </a:rPr>
              <a:t>Sound Routes</a:t>
            </a:r>
            <a:endParaRPr/>
          </a:p>
        </p:txBody>
      </p:sp>
      <p:sp>
        <p:nvSpPr>
          <p:cNvPr id="839" name="Google Shape;839;p23"/>
          <p:cNvSpPr txBox="1"/>
          <p:nvPr/>
        </p:nvSpPr>
        <p:spPr>
          <a:xfrm>
            <a:off x="273313" y="1720896"/>
            <a:ext cx="4723521" cy="170688"/>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Веб-сайт: </a:t>
            </a:r>
            <a:r>
              <a:rPr lang="en-US" sz="1199" b="1" i="0" u="none" strike="noStrike" cap="none">
                <a:solidFill>
                  <a:srgbClr val="9E5A9E"/>
                </a:solidFill>
                <a:latin typeface="Ubuntu"/>
                <a:ea typeface="Ubuntu"/>
                <a:cs typeface="Ubuntu"/>
                <a:sym typeface="Ubuntu"/>
              </a:rPr>
              <a:t>https://soundroutes.eu </a:t>
            </a:r>
            <a:endParaRPr/>
          </a:p>
        </p:txBody>
      </p:sp>
      <p:sp>
        <p:nvSpPr>
          <p:cNvPr id="840" name="Google Shape;840;p23"/>
          <p:cNvSpPr txBox="1"/>
          <p:nvPr/>
        </p:nvSpPr>
        <p:spPr>
          <a:xfrm>
            <a:off x="273313" y="2102194"/>
            <a:ext cx="4723521" cy="332613"/>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Цільова група: </a:t>
            </a:r>
            <a:r>
              <a:rPr lang="en-US" sz="1199" b="1" i="0" u="none" strike="noStrike" cap="none">
                <a:solidFill>
                  <a:srgbClr val="9E5A9E"/>
                </a:solidFill>
                <a:latin typeface="Ubuntu"/>
                <a:ea typeface="Ubuntu"/>
                <a:cs typeface="Ubuntu"/>
                <a:sym typeface="Ubuntu"/>
              </a:rPr>
              <a:t>музиканти-мігранти та біженці, а також місцеві громади.</a:t>
            </a:r>
            <a:endParaRPr/>
          </a:p>
        </p:txBody>
      </p:sp>
      <p:grpSp>
        <p:nvGrpSpPr>
          <p:cNvPr id="841" name="Google Shape;841;p23"/>
          <p:cNvGrpSpPr/>
          <p:nvPr/>
        </p:nvGrpSpPr>
        <p:grpSpPr>
          <a:xfrm>
            <a:off x="-72319" y="348891"/>
            <a:ext cx="3920507" cy="611221"/>
            <a:chOff x="-460843" y="0"/>
            <a:chExt cx="5227343" cy="814962"/>
          </a:xfrm>
        </p:grpSpPr>
        <p:grpSp>
          <p:nvGrpSpPr>
            <p:cNvPr id="842" name="Google Shape;842;p23"/>
            <p:cNvGrpSpPr/>
            <p:nvPr/>
          </p:nvGrpSpPr>
          <p:grpSpPr>
            <a:xfrm>
              <a:off x="0" y="0"/>
              <a:ext cx="4305660" cy="814962"/>
              <a:chOff x="0" y="0"/>
              <a:chExt cx="1046917" cy="198157"/>
            </a:xfrm>
          </p:grpSpPr>
          <p:sp>
            <p:nvSpPr>
              <p:cNvPr id="843" name="Google Shape;843;p23"/>
              <p:cNvSpPr/>
              <p:nvPr/>
            </p:nvSpPr>
            <p:spPr>
              <a:xfrm>
                <a:off x="0" y="0"/>
                <a:ext cx="1046917" cy="198157"/>
              </a:xfrm>
              <a:custGeom>
                <a:avLst/>
                <a:gdLst/>
                <a:ahLst/>
                <a:cxnLst/>
                <a:rect l="l" t="t" r="r" b="b"/>
                <a:pathLst>
                  <a:path w="1046917" h="198157" extrusionOk="0">
                    <a:moveTo>
                      <a:pt x="0" y="0"/>
                    </a:moveTo>
                    <a:lnTo>
                      <a:pt x="1046917" y="0"/>
                    </a:lnTo>
                    <a:lnTo>
                      <a:pt x="1046917" y="198157"/>
                    </a:lnTo>
                    <a:lnTo>
                      <a:pt x="0" y="198157"/>
                    </a:lnTo>
                    <a:close/>
                  </a:path>
                </a:pathLst>
              </a:custGeom>
              <a:gradFill>
                <a:gsLst>
                  <a:gs pos="0">
                    <a:srgbClr val="49C3CE"/>
                  </a:gs>
                  <a:gs pos="50980">
                    <a:srgbClr val="9854A1"/>
                  </a:gs>
                  <a:gs pos="100000">
                    <a:srgbClr val="F26F72"/>
                  </a:gs>
                </a:gsLst>
                <a:lin ang="12000000" scaled="0"/>
              </a:gradFill>
              <a:ln>
                <a:noFill/>
              </a:ln>
            </p:spPr>
          </p:sp>
          <p:sp>
            <p:nvSpPr>
              <p:cNvPr id="844" name="Google Shape;844;p23"/>
              <p:cNvSpPr txBox="1"/>
              <p:nvPr/>
            </p:nvSpPr>
            <p:spPr>
              <a:xfrm>
                <a:off x="0" y="0"/>
                <a:ext cx="1046917" cy="198157"/>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845" name="Google Shape;845;p23"/>
            <p:cNvSpPr txBox="1"/>
            <p:nvPr/>
          </p:nvSpPr>
          <p:spPr>
            <a:xfrm>
              <a:off x="-460843" y="212680"/>
              <a:ext cx="5227343" cy="443199"/>
            </a:xfrm>
            <a:prstGeom prst="rect">
              <a:avLst/>
            </a:prstGeom>
            <a:noFill/>
            <a:ln>
              <a:noFill/>
            </a:ln>
          </p:spPr>
          <p:txBody>
            <a:bodyPr spcFirstLastPara="1" wrap="square" lIns="0" tIns="0" rIns="0" bIns="0" anchor="t" anchorCtr="0">
              <a:spAutoFit/>
            </a:bodyPr>
            <a:lstStyle/>
            <a:p>
              <a:pPr marL="0" marR="0" lvl="0" indent="0" algn="ctr" rtl="0">
                <a:lnSpc>
                  <a:spcPct val="108002"/>
                </a:lnSpc>
                <a:spcBef>
                  <a:spcPts val="0"/>
                </a:spcBef>
                <a:spcAft>
                  <a:spcPts val="0"/>
                </a:spcAft>
                <a:buNone/>
              </a:pPr>
              <a:r>
                <a:rPr lang="uk-UA" sz="2000" b="1" i="0" u="none" strike="noStrike" cap="none" dirty="0">
                  <a:solidFill>
                    <a:srgbClr val="FFFFFF"/>
                  </a:solidFill>
                  <a:latin typeface="Ubuntu"/>
                  <a:ea typeface="Ubuntu"/>
                  <a:cs typeface="Ubuntu"/>
                  <a:sym typeface="Ubuntu"/>
                </a:rPr>
                <a:t>ЗВУКОВІ МАРШРУТИ</a:t>
              </a:r>
              <a:endParaRPr sz="2000" dirty="0"/>
            </a:p>
          </p:txBody>
        </p:sp>
      </p:grpSp>
      <p:sp>
        <p:nvSpPr>
          <p:cNvPr id="846" name="Google Shape;846;p23"/>
          <p:cNvSpPr/>
          <p:nvPr/>
        </p:nvSpPr>
        <p:spPr>
          <a:xfrm>
            <a:off x="273313" y="7953490"/>
            <a:ext cx="6999708" cy="2368048"/>
          </a:xfrm>
          <a:custGeom>
            <a:avLst/>
            <a:gdLst/>
            <a:ahLst/>
            <a:cxnLst/>
            <a:rect l="l" t="t" r="r" b="b"/>
            <a:pathLst>
              <a:path w="6999708" h="2368048" extrusionOk="0">
                <a:moveTo>
                  <a:pt x="0" y="0"/>
                </a:moveTo>
                <a:lnTo>
                  <a:pt x="6999708" y="0"/>
                </a:lnTo>
                <a:lnTo>
                  <a:pt x="6999708" y="2368048"/>
                </a:lnTo>
                <a:lnTo>
                  <a:pt x="0" y="2368048"/>
                </a:lnTo>
                <a:lnTo>
                  <a:pt x="0" y="0"/>
                </a:lnTo>
                <a:close/>
              </a:path>
            </a:pathLst>
          </a:custGeom>
          <a:blipFill rotWithShape="1">
            <a:blip r:embed="rId5">
              <a:alphaModFix/>
            </a:blip>
            <a:stretch>
              <a:fillRect t="-48347" b="-48347"/>
            </a:stretch>
          </a:blipFill>
          <a:ln>
            <a:noFill/>
          </a:ln>
        </p:spPr>
      </p:sp>
      <p:sp>
        <p:nvSpPr>
          <p:cNvPr id="847" name="Google Shape;847;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
        <p:nvSpPr>
          <p:cNvPr id="848" name="Google Shape;848;p23"/>
          <p:cNvSpPr txBox="1"/>
          <p:nvPr/>
        </p:nvSpPr>
        <p:spPr>
          <a:xfrm>
            <a:off x="5302250" y="10315575"/>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23</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grpSp>
        <p:nvGrpSpPr>
          <p:cNvPr id="853" name="Google Shape;853;p24"/>
          <p:cNvGrpSpPr/>
          <p:nvPr/>
        </p:nvGrpSpPr>
        <p:grpSpPr>
          <a:xfrm>
            <a:off x="7395738" y="7697079"/>
            <a:ext cx="118846" cy="2846949"/>
            <a:chOff x="0" y="1"/>
            <a:chExt cx="158463" cy="3795931"/>
          </a:xfrm>
        </p:grpSpPr>
        <p:sp>
          <p:nvSpPr>
            <p:cNvPr id="854" name="Google Shape;854;p24"/>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855" name="Google Shape;855;p24"/>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1B3563"/>
                  </a:solidFill>
                  <a:latin typeface="Ubuntu"/>
                  <a:ea typeface="Ubuntu"/>
                  <a:cs typeface="Ubuntu"/>
                  <a:sym typeface="Ubuntu"/>
                </a:rPr>
                <a:t>Посібник з кращих практик «Мій мир» </a:t>
              </a:r>
              <a:endParaRPr/>
            </a:p>
          </p:txBody>
        </p:sp>
      </p:grpSp>
      <p:grpSp>
        <p:nvGrpSpPr>
          <p:cNvPr id="856" name="Google Shape;856;p24"/>
          <p:cNvGrpSpPr/>
          <p:nvPr/>
        </p:nvGrpSpPr>
        <p:grpSpPr>
          <a:xfrm>
            <a:off x="7548138" y="7849479"/>
            <a:ext cx="118846" cy="2846949"/>
            <a:chOff x="0" y="1"/>
            <a:chExt cx="158463" cy="3795931"/>
          </a:xfrm>
        </p:grpSpPr>
        <p:sp>
          <p:nvSpPr>
            <p:cNvPr id="857" name="Google Shape;857;p24"/>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858" name="Google Shape;858;p24"/>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002060"/>
                  </a:solidFill>
                  <a:latin typeface="Ubuntu"/>
                  <a:ea typeface="Ubuntu"/>
                  <a:cs typeface="Ubuntu"/>
                  <a:sym typeface="Ubuntu"/>
                </a:rPr>
                <a:t>Музика для молоді: дорожня карта підходу до побудови миру </a:t>
              </a:r>
              <a:endParaRPr/>
            </a:p>
          </p:txBody>
        </p:sp>
      </p:grpSp>
      <p:grpSp>
        <p:nvGrpSpPr>
          <p:cNvPr id="859" name="Google Shape;859;p24"/>
          <p:cNvGrpSpPr/>
          <p:nvPr/>
        </p:nvGrpSpPr>
        <p:grpSpPr>
          <a:xfrm>
            <a:off x="286979" y="2886200"/>
            <a:ext cx="2000861" cy="431008"/>
            <a:chOff x="0" y="0"/>
            <a:chExt cx="2667814" cy="574678"/>
          </a:xfrm>
        </p:grpSpPr>
        <p:grpSp>
          <p:nvGrpSpPr>
            <p:cNvPr id="860" name="Google Shape;860;p24"/>
            <p:cNvGrpSpPr/>
            <p:nvPr/>
          </p:nvGrpSpPr>
          <p:grpSpPr>
            <a:xfrm>
              <a:off x="0" y="0"/>
              <a:ext cx="2667814" cy="574678"/>
              <a:chOff x="0" y="0"/>
              <a:chExt cx="648677" cy="139732"/>
            </a:xfrm>
          </p:grpSpPr>
          <p:sp>
            <p:nvSpPr>
              <p:cNvPr id="861" name="Google Shape;861;p24"/>
              <p:cNvSpPr/>
              <p:nvPr/>
            </p:nvSpPr>
            <p:spPr>
              <a:xfrm>
                <a:off x="0" y="0"/>
                <a:ext cx="648677" cy="139732"/>
              </a:xfrm>
              <a:custGeom>
                <a:avLst/>
                <a:gdLst/>
                <a:ahLst/>
                <a:cxnLst/>
                <a:rect l="l" t="t" r="r" b="b"/>
                <a:pathLst>
                  <a:path w="648677" h="139732" extrusionOk="0">
                    <a:moveTo>
                      <a:pt x="0" y="0"/>
                    </a:moveTo>
                    <a:lnTo>
                      <a:pt x="648677" y="0"/>
                    </a:lnTo>
                    <a:lnTo>
                      <a:pt x="648677"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862" name="Google Shape;862;p24"/>
              <p:cNvSpPr txBox="1"/>
              <p:nvPr/>
            </p:nvSpPr>
            <p:spPr>
              <a:xfrm>
                <a:off x="0" y="0"/>
                <a:ext cx="648677"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863" name="Google Shape;863;p24"/>
            <p:cNvSpPr txBox="1"/>
            <p:nvPr/>
          </p:nvSpPr>
          <p:spPr>
            <a:xfrm>
              <a:off x="74769" y="125033"/>
              <a:ext cx="2518276" cy="324612"/>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sz="1599" b="1" i="0" u="none" strike="noStrike" cap="none">
                  <a:solidFill>
                    <a:srgbClr val="FFFFFF"/>
                  </a:solidFill>
                  <a:latin typeface="Ubuntu"/>
                  <a:ea typeface="Ubuntu"/>
                  <a:cs typeface="Ubuntu"/>
                  <a:sym typeface="Ubuntu"/>
                </a:rPr>
                <a:t>ОПИС</a:t>
              </a:r>
              <a:endParaRPr/>
            </a:p>
          </p:txBody>
        </p:sp>
      </p:grpSp>
      <p:grpSp>
        <p:nvGrpSpPr>
          <p:cNvPr id="864" name="Google Shape;864;p24"/>
          <p:cNvGrpSpPr/>
          <p:nvPr/>
        </p:nvGrpSpPr>
        <p:grpSpPr>
          <a:xfrm>
            <a:off x="273313" y="4635277"/>
            <a:ext cx="2868098" cy="431008"/>
            <a:chOff x="0" y="0"/>
            <a:chExt cx="3824130" cy="574678"/>
          </a:xfrm>
        </p:grpSpPr>
        <p:grpSp>
          <p:nvGrpSpPr>
            <p:cNvPr id="865" name="Google Shape;865;p24"/>
            <p:cNvGrpSpPr/>
            <p:nvPr/>
          </p:nvGrpSpPr>
          <p:grpSpPr>
            <a:xfrm>
              <a:off x="0" y="0"/>
              <a:ext cx="3824130" cy="574678"/>
              <a:chOff x="0" y="0"/>
              <a:chExt cx="929834" cy="139732"/>
            </a:xfrm>
          </p:grpSpPr>
          <p:sp>
            <p:nvSpPr>
              <p:cNvPr id="866" name="Google Shape;866;p24"/>
              <p:cNvSpPr/>
              <p:nvPr/>
            </p:nvSpPr>
            <p:spPr>
              <a:xfrm>
                <a:off x="0" y="0"/>
                <a:ext cx="929834" cy="139732"/>
              </a:xfrm>
              <a:custGeom>
                <a:avLst/>
                <a:gdLst/>
                <a:ahLst/>
                <a:cxnLst/>
                <a:rect l="l" t="t" r="r" b="b"/>
                <a:pathLst>
                  <a:path w="929834" h="139732" extrusionOk="0">
                    <a:moveTo>
                      <a:pt x="0" y="0"/>
                    </a:moveTo>
                    <a:lnTo>
                      <a:pt x="929834" y="0"/>
                    </a:lnTo>
                    <a:lnTo>
                      <a:pt x="929834"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867" name="Google Shape;867;p24"/>
              <p:cNvSpPr txBox="1"/>
              <p:nvPr/>
            </p:nvSpPr>
            <p:spPr>
              <a:xfrm>
                <a:off x="0" y="0"/>
                <a:ext cx="929834"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868" name="Google Shape;868;p24"/>
            <p:cNvSpPr txBox="1"/>
            <p:nvPr/>
          </p:nvSpPr>
          <p:spPr>
            <a:xfrm>
              <a:off x="0" y="132211"/>
              <a:ext cx="3824130" cy="310256"/>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b="1" i="0" u="none" strike="noStrike" cap="none" dirty="0">
                  <a:solidFill>
                    <a:srgbClr val="FFFFFF"/>
                  </a:solidFill>
                  <a:latin typeface="Ubuntu"/>
                  <a:ea typeface="Ubuntu"/>
                  <a:cs typeface="Ubuntu"/>
                  <a:sym typeface="Ubuntu"/>
                </a:rPr>
                <a:t>ЗАСТОСОВАНА МЕТОДОЛОГІЯ</a:t>
              </a:r>
              <a:endParaRPr dirty="0"/>
            </a:p>
          </p:txBody>
        </p:sp>
      </p:grpSp>
      <p:grpSp>
        <p:nvGrpSpPr>
          <p:cNvPr id="869" name="Google Shape;869;p24"/>
          <p:cNvGrpSpPr/>
          <p:nvPr/>
        </p:nvGrpSpPr>
        <p:grpSpPr>
          <a:xfrm>
            <a:off x="273313" y="6222429"/>
            <a:ext cx="2868098" cy="431008"/>
            <a:chOff x="0" y="0"/>
            <a:chExt cx="3824130" cy="574678"/>
          </a:xfrm>
        </p:grpSpPr>
        <p:grpSp>
          <p:nvGrpSpPr>
            <p:cNvPr id="870" name="Google Shape;870;p24"/>
            <p:cNvGrpSpPr/>
            <p:nvPr/>
          </p:nvGrpSpPr>
          <p:grpSpPr>
            <a:xfrm>
              <a:off x="0" y="0"/>
              <a:ext cx="3824130" cy="574678"/>
              <a:chOff x="0" y="0"/>
              <a:chExt cx="929834" cy="139732"/>
            </a:xfrm>
          </p:grpSpPr>
          <p:sp>
            <p:nvSpPr>
              <p:cNvPr id="871" name="Google Shape;871;p24"/>
              <p:cNvSpPr/>
              <p:nvPr/>
            </p:nvSpPr>
            <p:spPr>
              <a:xfrm>
                <a:off x="0" y="0"/>
                <a:ext cx="929834" cy="139732"/>
              </a:xfrm>
              <a:custGeom>
                <a:avLst/>
                <a:gdLst/>
                <a:ahLst/>
                <a:cxnLst/>
                <a:rect l="l" t="t" r="r" b="b"/>
                <a:pathLst>
                  <a:path w="929834" h="139732" extrusionOk="0">
                    <a:moveTo>
                      <a:pt x="0" y="0"/>
                    </a:moveTo>
                    <a:lnTo>
                      <a:pt x="929834" y="0"/>
                    </a:lnTo>
                    <a:lnTo>
                      <a:pt x="929834"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872" name="Google Shape;872;p24"/>
              <p:cNvSpPr txBox="1"/>
              <p:nvPr/>
            </p:nvSpPr>
            <p:spPr>
              <a:xfrm>
                <a:off x="0" y="0"/>
                <a:ext cx="929834"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873" name="Google Shape;873;p24"/>
            <p:cNvSpPr txBox="1"/>
            <p:nvPr/>
          </p:nvSpPr>
          <p:spPr>
            <a:xfrm>
              <a:off x="107177" y="125033"/>
              <a:ext cx="3609777" cy="324612"/>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sz="1599" b="1" i="0" u="none" strike="noStrike" cap="none">
                  <a:solidFill>
                    <a:srgbClr val="FFFFFF"/>
                  </a:solidFill>
                  <a:latin typeface="Ubuntu"/>
                  <a:ea typeface="Ubuntu"/>
                  <a:cs typeface="Ubuntu"/>
                  <a:sym typeface="Ubuntu"/>
                </a:rPr>
                <a:t>ОСНОВНІ РЕЗУЛЬТАТИ</a:t>
              </a:r>
              <a:endParaRPr/>
            </a:p>
          </p:txBody>
        </p:sp>
      </p:grpSp>
      <p:sp>
        <p:nvSpPr>
          <p:cNvPr id="874" name="Google Shape;874;p24"/>
          <p:cNvSpPr/>
          <p:nvPr/>
        </p:nvSpPr>
        <p:spPr>
          <a:xfrm>
            <a:off x="5515472" y="744482"/>
            <a:ext cx="1743883" cy="1109480"/>
          </a:xfrm>
          <a:custGeom>
            <a:avLst/>
            <a:gdLst/>
            <a:ahLst/>
            <a:cxnLst/>
            <a:rect l="l" t="t" r="r" b="b"/>
            <a:pathLst>
              <a:path w="1743883" h="1109480" extrusionOk="0">
                <a:moveTo>
                  <a:pt x="0" y="0"/>
                </a:moveTo>
                <a:lnTo>
                  <a:pt x="1743883" y="0"/>
                </a:lnTo>
                <a:lnTo>
                  <a:pt x="1743883" y="1109481"/>
                </a:lnTo>
                <a:lnTo>
                  <a:pt x="0" y="1109481"/>
                </a:lnTo>
                <a:lnTo>
                  <a:pt x="0" y="0"/>
                </a:lnTo>
                <a:close/>
              </a:path>
            </a:pathLst>
          </a:custGeom>
          <a:blipFill rotWithShape="1">
            <a:blip r:embed="rId4">
              <a:alphaModFix/>
            </a:blip>
            <a:stretch>
              <a:fillRect/>
            </a:stretch>
          </a:blipFill>
          <a:ln>
            <a:noFill/>
          </a:ln>
        </p:spPr>
      </p:sp>
      <p:sp>
        <p:nvSpPr>
          <p:cNvPr id="875" name="Google Shape;875;p24"/>
          <p:cNvSpPr txBox="1"/>
          <p:nvPr/>
        </p:nvSpPr>
        <p:spPr>
          <a:xfrm>
            <a:off x="273313" y="3652774"/>
            <a:ext cx="6986042" cy="656463"/>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Ініціатива була започаткована з метою задоволення потреби у миротворчості та примиренні в постконфліктних регіонах за допомогою універсальної мови музики. Організація «Музиканти без кордонів» проводить різноманітні програми, що включають музичну освіту, музичні проекти для громади та навчання лідерським навичкам, щоб надати можливості місцевим музикантам та лідерам громади. </a:t>
            </a:r>
            <a:endParaRPr/>
          </a:p>
        </p:txBody>
      </p:sp>
      <p:sp>
        <p:nvSpPr>
          <p:cNvPr id="876" name="Google Shape;876;p24"/>
          <p:cNvSpPr txBox="1"/>
          <p:nvPr/>
        </p:nvSpPr>
        <p:spPr>
          <a:xfrm>
            <a:off x="273313" y="5401850"/>
            <a:ext cx="6986042" cy="494538"/>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Методологія є інноваційною, оскільки поєднує музичну освіту з психосоціальною підтримкою, адаптованою до потреб людей у постконфліктних регіонах, сприяючи розвитку стійкості та соціальної згуртованості. </a:t>
            </a:r>
            <a:endParaRPr/>
          </a:p>
        </p:txBody>
      </p:sp>
      <p:sp>
        <p:nvSpPr>
          <p:cNvPr id="877" name="Google Shape;877;p24"/>
          <p:cNvSpPr txBox="1"/>
          <p:nvPr/>
        </p:nvSpPr>
        <p:spPr>
          <a:xfrm>
            <a:off x="273313" y="6989002"/>
            <a:ext cx="6986042" cy="494538"/>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До сильних сторін належать адаптивність музичних програм до різних культурних контекстів та здатність до глибокої взаємодії з цільовою групою. Ці переваги використовуються для сприяння соціальній інклюзії та розширенню можливостей маргіналізованих груп. </a:t>
            </a:r>
            <a:endParaRPr/>
          </a:p>
        </p:txBody>
      </p:sp>
      <p:sp>
        <p:nvSpPr>
          <p:cNvPr id="878" name="Google Shape;878;p24"/>
          <p:cNvSpPr txBox="1"/>
          <p:nvPr/>
        </p:nvSpPr>
        <p:spPr>
          <a:xfrm>
            <a:off x="286979" y="1530099"/>
            <a:ext cx="4615421" cy="199285"/>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dirty="0" err="1">
                <a:solidFill>
                  <a:srgbClr val="1B3563"/>
                </a:solidFill>
                <a:latin typeface="Ubuntu"/>
                <a:ea typeface="Ubuntu"/>
                <a:cs typeface="Ubuntu"/>
                <a:sym typeface="Ubuntu"/>
              </a:rPr>
              <a:t>Виконавець</a:t>
            </a:r>
            <a:r>
              <a:rPr lang="en-US" sz="1199" b="1" i="0" u="none" strike="noStrike" cap="none" dirty="0">
                <a:solidFill>
                  <a:srgbClr val="1B3563"/>
                </a:solidFill>
                <a:latin typeface="Ubuntu"/>
                <a:ea typeface="Ubuntu"/>
                <a:cs typeface="Ubuntu"/>
                <a:sym typeface="Ubuntu"/>
              </a:rPr>
              <a:t>/</a:t>
            </a:r>
            <a:r>
              <a:rPr lang="en-US" sz="1199" b="1" i="0" u="none" strike="noStrike" cap="none" dirty="0" err="1">
                <a:solidFill>
                  <a:srgbClr val="1B3563"/>
                </a:solidFill>
                <a:latin typeface="Ubuntu"/>
                <a:ea typeface="Ubuntu"/>
                <a:cs typeface="Ubuntu"/>
                <a:sym typeface="Ubuntu"/>
              </a:rPr>
              <a:t>промоутер</a:t>
            </a:r>
            <a:r>
              <a:rPr lang="en-US" sz="1199" b="1" i="0" u="none" strike="noStrike" cap="none" dirty="0">
                <a:solidFill>
                  <a:srgbClr val="1B3563"/>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Музиканти</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без</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кордонів</a:t>
            </a:r>
            <a:r>
              <a:rPr lang="en-US" sz="1199" b="1" i="0" u="none" strike="noStrike" cap="none" dirty="0">
                <a:solidFill>
                  <a:srgbClr val="9E5A9E"/>
                </a:solidFill>
                <a:latin typeface="Ubuntu"/>
                <a:ea typeface="Ubuntu"/>
                <a:cs typeface="Ubuntu"/>
                <a:sym typeface="Ubuntu"/>
              </a:rPr>
              <a:t> (</a:t>
            </a:r>
            <a:r>
              <a:rPr lang="uk-UA" sz="1199" b="1" dirty="0">
                <a:solidFill>
                  <a:srgbClr val="9E5A9E"/>
                </a:solidFill>
                <a:latin typeface="Ubuntu"/>
                <a:ea typeface="Ubuntu"/>
                <a:cs typeface="Ubuntu"/>
                <a:sym typeface="Ubuntu"/>
              </a:rPr>
              <a:t>Г</a:t>
            </a:r>
            <a:r>
              <a:rPr lang="en-US" sz="1199" b="1" i="0" u="none" strike="noStrike" cap="none" dirty="0" err="1">
                <a:solidFill>
                  <a:srgbClr val="9E5A9E"/>
                </a:solidFill>
                <a:latin typeface="Ubuntu"/>
                <a:ea typeface="Ubuntu"/>
                <a:cs typeface="Ubuntu"/>
                <a:sym typeface="Ubuntu"/>
              </a:rPr>
              <a:t>О</a:t>
            </a:r>
            <a:r>
              <a:rPr lang="en-US" sz="1199" b="1" i="0" u="none" strike="noStrike" cap="none" dirty="0">
                <a:solidFill>
                  <a:srgbClr val="9E5A9E"/>
                </a:solidFill>
                <a:latin typeface="Ubuntu"/>
                <a:ea typeface="Ubuntu"/>
                <a:cs typeface="Ubuntu"/>
                <a:sym typeface="Ubuntu"/>
              </a:rPr>
              <a:t>)</a:t>
            </a:r>
            <a:endParaRPr dirty="0"/>
          </a:p>
        </p:txBody>
      </p:sp>
      <p:sp>
        <p:nvSpPr>
          <p:cNvPr id="879" name="Google Shape;879;p24"/>
          <p:cNvSpPr txBox="1"/>
          <p:nvPr/>
        </p:nvSpPr>
        <p:spPr>
          <a:xfrm>
            <a:off x="273313" y="1911396"/>
            <a:ext cx="4723521" cy="170688"/>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Веб-сайт: </a:t>
            </a:r>
            <a:r>
              <a:rPr lang="en-US" sz="1199" b="1" i="0" u="none" strike="noStrike" cap="none">
                <a:solidFill>
                  <a:srgbClr val="9E5A9E"/>
                </a:solidFill>
                <a:latin typeface="Ubuntu"/>
                <a:ea typeface="Ubuntu"/>
                <a:cs typeface="Ubuntu"/>
                <a:sym typeface="Ubuntu"/>
              </a:rPr>
              <a:t>https://www.musicianswithoutborders.org </a:t>
            </a:r>
            <a:endParaRPr/>
          </a:p>
        </p:txBody>
      </p:sp>
      <p:sp>
        <p:nvSpPr>
          <p:cNvPr id="880" name="Google Shape;880;p24"/>
          <p:cNvSpPr txBox="1"/>
          <p:nvPr/>
        </p:nvSpPr>
        <p:spPr>
          <a:xfrm>
            <a:off x="273313" y="2292694"/>
            <a:ext cx="4723521" cy="332613"/>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dirty="0" err="1">
                <a:solidFill>
                  <a:srgbClr val="1B3563"/>
                </a:solidFill>
                <a:latin typeface="Ubuntu"/>
                <a:ea typeface="Ubuntu"/>
                <a:cs typeface="Ubuntu"/>
                <a:sym typeface="Ubuntu"/>
              </a:rPr>
              <a:t>Цільова</a:t>
            </a:r>
            <a:r>
              <a:rPr lang="en-US" sz="1199" b="1" i="0" u="none" strike="noStrike" cap="none" dirty="0">
                <a:solidFill>
                  <a:srgbClr val="1B3563"/>
                </a:solidFill>
                <a:latin typeface="Ubuntu"/>
                <a:ea typeface="Ubuntu"/>
                <a:cs typeface="Ubuntu"/>
                <a:sym typeface="Ubuntu"/>
              </a:rPr>
              <a:t> </a:t>
            </a:r>
            <a:r>
              <a:rPr lang="en-US" sz="1199" b="1" i="0" u="none" strike="noStrike" cap="none" dirty="0" err="1">
                <a:solidFill>
                  <a:srgbClr val="1B3563"/>
                </a:solidFill>
                <a:latin typeface="Ubuntu"/>
                <a:ea typeface="Ubuntu"/>
                <a:cs typeface="Ubuntu"/>
                <a:sym typeface="Ubuntu"/>
              </a:rPr>
              <a:t>група</a:t>
            </a:r>
            <a:r>
              <a:rPr lang="en-US" sz="1199" b="1" i="0" u="none" strike="noStrike" cap="none" dirty="0">
                <a:solidFill>
                  <a:srgbClr val="1B3563"/>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діти</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молодь</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та</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громади</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які</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постраждали</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від</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конфліктів</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та</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воєн</a:t>
            </a:r>
            <a:r>
              <a:rPr lang="en-US" sz="1199" b="1" i="0" u="none" strike="noStrike" cap="none" dirty="0">
                <a:solidFill>
                  <a:srgbClr val="9E5A9E"/>
                </a:solidFill>
                <a:latin typeface="Ubuntu"/>
                <a:ea typeface="Ubuntu"/>
                <a:cs typeface="Ubuntu"/>
                <a:sym typeface="Ubuntu"/>
              </a:rPr>
              <a:t>. </a:t>
            </a:r>
            <a:endParaRPr dirty="0"/>
          </a:p>
        </p:txBody>
      </p:sp>
      <p:grpSp>
        <p:nvGrpSpPr>
          <p:cNvPr id="881" name="Google Shape;881;p24"/>
          <p:cNvGrpSpPr/>
          <p:nvPr/>
        </p:nvGrpSpPr>
        <p:grpSpPr>
          <a:xfrm>
            <a:off x="273313" y="348891"/>
            <a:ext cx="4119486" cy="1038445"/>
            <a:chOff x="0" y="0"/>
            <a:chExt cx="5492648" cy="1384594"/>
          </a:xfrm>
        </p:grpSpPr>
        <p:grpSp>
          <p:nvGrpSpPr>
            <p:cNvPr id="882" name="Google Shape;882;p24"/>
            <p:cNvGrpSpPr/>
            <p:nvPr/>
          </p:nvGrpSpPr>
          <p:grpSpPr>
            <a:xfrm>
              <a:off x="0" y="0"/>
              <a:ext cx="5492648" cy="1322962"/>
              <a:chOff x="0" y="0"/>
              <a:chExt cx="1335532" cy="321677"/>
            </a:xfrm>
          </p:grpSpPr>
          <p:sp>
            <p:nvSpPr>
              <p:cNvPr id="883" name="Google Shape;883;p24"/>
              <p:cNvSpPr/>
              <p:nvPr/>
            </p:nvSpPr>
            <p:spPr>
              <a:xfrm>
                <a:off x="0" y="0"/>
                <a:ext cx="1335532" cy="321677"/>
              </a:xfrm>
              <a:custGeom>
                <a:avLst/>
                <a:gdLst/>
                <a:ahLst/>
                <a:cxnLst/>
                <a:rect l="l" t="t" r="r" b="b"/>
                <a:pathLst>
                  <a:path w="1335532" h="321677" extrusionOk="0">
                    <a:moveTo>
                      <a:pt x="0" y="0"/>
                    </a:moveTo>
                    <a:lnTo>
                      <a:pt x="1335532" y="0"/>
                    </a:lnTo>
                    <a:lnTo>
                      <a:pt x="1335532" y="321677"/>
                    </a:lnTo>
                    <a:lnTo>
                      <a:pt x="0" y="321677"/>
                    </a:lnTo>
                    <a:close/>
                  </a:path>
                </a:pathLst>
              </a:custGeom>
              <a:gradFill>
                <a:gsLst>
                  <a:gs pos="0">
                    <a:srgbClr val="49C3CE"/>
                  </a:gs>
                  <a:gs pos="50980">
                    <a:srgbClr val="9854A1"/>
                  </a:gs>
                  <a:gs pos="100000">
                    <a:srgbClr val="F26F72"/>
                  </a:gs>
                </a:gsLst>
                <a:lin ang="12000000" scaled="0"/>
              </a:gradFill>
              <a:ln>
                <a:noFill/>
              </a:ln>
            </p:spPr>
          </p:sp>
          <p:sp>
            <p:nvSpPr>
              <p:cNvPr id="884" name="Google Shape;884;p24"/>
              <p:cNvSpPr txBox="1"/>
              <p:nvPr/>
            </p:nvSpPr>
            <p:spPr>
              <a:xfrm>
                <a:off x="0" y="0"/>
                <a:ext cx="1335532" cy="321677"/>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885" name="Google Shape;885;p24"/>
            <p:cNvSpPr txBox="1"/>
            <p:nvPr/>
          </p:nvSpPr>
          <p:spPr>
            <a:xfrm>
              <a:off x="153939" y="144083"/>
              <a:ext cx="5184771" cy="1240511"/>
            </a:xfrm>
            <a:prstGeom prst="rect">
              <a:avLst/>
            </a:prstGeom>
            <a:noFill/>
            <a:ln>
              <a:noFill/>
            </a:ln>
          </p:spPr>
          <p:txBody>
            <a:bodyPr spcFirstLastPara="1" wrap="square" lIns="0" tIns="0" rIns="0" bIns="0" anchor="t" anchorCtr="0">
              <a:spAutoFit/>
            </a:bodyPr>
            <a:lstStyle/>
            <a:p>
              <a:pPr marL="0" marR="0" lvl="0" indent="0" algn="just" rtl="0">
                <a:lnSpc>
                  <a:spcPct val="108002"/>
                </a:lnSpc>
                <a:spcBef>
                  <a:spcPts val="0"/>
                </a:spcBef>
                <a:spcAft>
                  <a:spcPts val="0"/>
                </a:spcAft>
                <a:buNone/>
              </a:pPr>
              <a:r>
                <a:rPr lang="en-US" sz="2799" b="1" i="0" u="none" strike="noStrike" cap="none" dirty="0">
                  <a:solidFill>
                    <a:srgbClr val="FFFFFF"/>
                  </a:solidFill>
                  <a:latin typeface="Ubuntu"/>
                  <a:ea typeface="Ubuntu"/>
                  <a:cs typeface="Ubuntu"/>
                  <a:sym typeface="Ubuntu"/>
                </a:rPr>
                <a:t>МУЗИКАНТИ</a:t>
              </a:r>
              <a:r>
                <a:rPr lang="uk-UA" sz="2799" b="1" i="0" u="none" strike="noStrike" cap="none" dirty="0">
                  <a:solidFill>
                    <a:srgbClr val="FFFFFF"/>
                  </a:solidFill>
                  <a:latin typeface="Ubuntu"/>
                  <a:ea typeface="Ubuntu"/>
                  <a:cs typeface="Ubuntu"/>
                  <a:sym typeface="Ubuntu"/>
                </a:rPr>
                <a:t> </a:t>
              </a:r>
            </a:p>
            <a:p>
              <a:pPr marL="0" marR="0" lvl="0" indent="0" algn="just" rtl="0">
                <a:lnSpc>
                  <a:spcPct val="108002"/>
                </a:lnSpc>
                <a:spcBef>
                  <a:spcPts val="0"/>
                </a:spcBef>
                <a:spcAft>
                  <a:spcPts val="0"/>
                </a:spcAft>
                <a:buNone/>
              </a:pPr>
              <a:r>
                <a:rPr lang="en-US" sz="2799" b="1" i="0" u="none" strike="noStrike" cap="none" dirty="0">
                  <a:solidFill>
                    <a:srgbClr val="FFFFFF"/>
                  </a:solidFill>
                  <a:latin typeface="Ubuntu"/>
                  <a:ea typeface="Ubuntu"/>
                  <a:cs typeface="Ubuntu"/>
                  <a:sym typeface="Ubuntu"/>
                </a:rPr>
                <a:t>БЕЗ КОРДОНІВ</a:t>
              </a:r>
              <a:endParaRPr dirty="0"/>
            </a:p>
          </p:txBody>
        </p:sp>
      </p:grpSp>
      <p:sp>
        <p:nvSpPr>
          <p:cNvPr id="886" name="Google Shape;886;p24"/>
          <p:cNvSpPr/>
          <p:nvPr/>
        </p:nvSpPr>
        <p:spPr>
          <a:xfrm>
            <a:off x="273313" y="7664515"/>
            <a:ext cx="6999708" cy="2657023"/>
          </a:xfrm>
          <a:custGeom>
            <a:avLst/>
            <a:gdLst/>
            <a:ahLst/>
            <a:cxnLst/>
            <a:rect l="l" t="t" r="r" b="b"/>
            <a:pathLst>
              <a:path w="6999708" h="2657023" extrusionOk="0">
                <a:moveTo>
                  <a:pt x="0" y="0"/>
                </a:moveTo>
                <a:lnTo>
                  <a:pt x="6999708" y="0"/>
                </a:lnTo>
                <a:lnTo>
                  <a:pt x="6999708" y="2657023"/>
                </a:lnTo>
                <a:lnTo>
                  <a:pt x="0" y="2657023"/>
                </a:lnTo>
                <a:lnTo>
                  <a:pt x="0" y="0"/>
                </a:lnTo>
                <a:close/>
              </a:path>
            </a:pathLst>
          </a:custGeom>
          <a:blipFill rotWithShape="1">
            <a:blip r:embed="rId5">
              <a:alphaModFix/>
            </a:blip>
            <a:stretch>
              <a:fillRect t="-25663" b="-49636"/>
            </a:stretch>
          </a:blipFill>
          <a:ln>
            <a:noFill/>
          </a:ln>
        </p:spPr>
      </p:sp>
      <p:sp>
        <p:nvSpPr>
          <p:cNvPr id="887" name="Google Shape;887;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888" name="Google Shape;888;p24"/>
          <p:cNvSpPr txBox="1"/>
          <p:nvPr/>
        </p:nvSpPr>
        <p:spPr>
          <a:xfrm>
            <a:off x="5302250" y="10315575"/>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24</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grpSp>
        <p:nvGrpSpPr>
          <p:cNvPr id="893" name="Google Shape;893;p25"/>
          <p:cNvGrpSpPr/>
          <p:nvPr/>
        </p:nvGrpSpPr>
        <p:grpSpPr>
          <a:xfrm>
            <a:off x="7395738" y="7697079"/>
            <a:ext cx="118846" cy="2846949"/>
            <a:chOff x="0" y="1"/>
            <a:chExt cx="158463" cy="3795931"/>
          </a:xfrm>
        </p:grpSpPr>
        <p:sp>
          <p:nvSpPr>
            <p:cNvPr id="894" name="Google Shape;894;p25"/>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895" name="Google Shape;895;p25"/>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1B3563"/>
                  </a:solidFill>
                  <a:latin typeface="Ubuntu"/>
                  <a:ea typeface="Ubuntu"/>
                  <a:cs typeface="Ubuntu"/>
                  <a:sym typeface="Ubuntu"/>
                </a:rPr>
                <a:t>Посібник з кращих практик «Мій мир» </a:t>
              </a:r>
              <a:endParaRPr/>
            </a:p>
          </p:txBody>
        </p:sp>
      </p:grpSp>
      <p:grpSp>
        <p:nvGrpSpPr>
          <p:cNvPr id="896" name="Google Shape;896;p25"/>
          <p:cNvGrpSpPr/>
          <p:nvPr/>
        </p:nvGrpSpPr>
        <p:grpSpPr>
          <a:xfrm>
            <a:off x="7548138" y="7849479"/>
            <a:ext cx="118846" cy="2846949"/>
            <a:chOff x="0" y="1"/>
            <a:chExt cx="158463" cy="3795931"/>
          </a:xfrm>
        </p:grpSpPr>
        <p:sp>
          <p:nvSpPr>
            <p:cNvPr id="897" name="Google Shape;897;p25"/>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898" name="Google Shape;898;p25"/>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002060"/>
                  </a:solidFill>
                  <a:latin typeface="Ubuntu"/>
                  <a:ea typeface="Ubuntu"/>
                  <a:cs typeface="Ubuntu"/>
                  <a:sym typeface="Ubuntu"/>
                </a:rPr>
                <a:t>Музика для молоді: дорожня карта підходу до побудови миру </a:t>
              </a:r>
              <a:endParaRPr/>
            </a:p>
          </p:txBody>
        </p:sp>
      </p:grpSp>
      <p:grpSp>
        <p:nvGrpSpPr>
          <p:cNvPr id="899" name="Google Shape;899;p25"/>
          <p:cNvGrpSpPr/>
          <p:nvPr/>
        </p:nvGrpSpPr>
        <p:grpSpPr>
          <a:xfrm>
            <a:off x="273313" y="3268605"/>
            <a:ext cx="2000861" cy="431008"/>
            <a:chOff x="0" y="0"/>
            <a:chExt cx="2667814" cy="574678"/>
          </a:xfrm>
        </p:grpSpPr>
        <p:grpSp>
          <p:nvGrpSpPr>
            <p:cNvPr id="900" name="Google Shape;900;p25"/>
            <p:cNvGrpSpPr/>
            <p:nvPr/>
          </p:nvGrpSpPr>
          <p:grpSpPr>
            <a:xfrm>
              <a:off x="0" y="0"/>
              <a:ext cx="2667814" cy="574678"/>
              <a:chOff x="0" y="0"/>
              <a:chExt cx="648677" cy="139732"/>
            </a:xfrm>
          </p:grpSpPr>
          <p:sp>
            <p:nvSpPr>
              <p:cNvPr id="901" name="Google Shape;901;p25"/>
              <p:cNvSpPr/>
              <p:nvPr/>
            </p:nvSpPr>
            <p:spPr>
              <a:xfrm>
                <a:off x="0" y="0"/>
                <a:ext cx="648677" cy="139732"/>
              </a:xfrm>
              <a:custGeom>
                <a:avLst/>
                <a:gdLst/>
                <a:ahLst/>
                <a:cxnLst/>
                <a:rect l="l" t="t" r="r" b="b"/>
                <a:pathLst>
                  <a:path w="648677" h="139732" extrusionOk="0">
                    <a:moveTo>
                      <a:pt x="0" y="0"/>
                    </a:moveTo>
                    <a:lnTo>
                      <a:pt x="648677" y="0"/>
                    </a:lnTo>
                    <a:lnTo>
                      <a:pt x="648677"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902" name="Google Shape;902;p25"/>
              <p:cNvSpPr txBox="1"/>
              <p:nvPr/>
            </p:nvSpPr>
            <p:spPr>
              <a:xfrm>
                <a:off x="0" y="0"/>
                <a:ext cx="648677"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03" name="Google Shape;903;p25"/>
            <p:cNvSpPr txBox="1"/>
            <p:nvPr/>
          </p:nvSpPr>
          <p:spPr>
            <a:xfrm>
              <a:off x="74769" y="125033"/>
              <a:ext cx="2518276" cy="324612"/>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sz="1599" b="1" i="0" u="none" strike="noStrike" cap="none">
                  <a:solidFill>
                    <a:srgbClr val="FFFFFF"/>
                  </a:solidFill>
                  <a:latin typeface="Ubuntu"/>
                  <a:ea typeface="Ubuntu"/>
                  <a:cs typeface="Ubuntu"/>
                  <a:sym typeface="Ubuntu"/>
                </a:rPr>
                <a:t>ОПИС</a:t>
              </a:r>
              <a:endParaRPr/>
            </a:p>
          </p:txBody>
        </p:sp>
      </p:grpSp>
      <p:grpSp>
        <p:nvGrpSpPr>
          <p:cNvPr id="904" name="Google Shape;904;p25"/>
          <p:cNvGrpSpPr/>
          <p:nvPr/>
        </p:nvGrpSpPr>
        <p:grpSpPr>
          <a:xfrm>
            <a:off x="230070" y="5112061"/>
            <a:ext cx="2954583" cy="431008"/>
            <a:chOff x="-57657" y="0"/>
            <a:chExt cx="3939443" cy="574678"/>
          </a:xfrm>
        </p:grpSpPr>
        <p:grpSp>
          <p:nvGrpSpPr>
            <p:cNvPr id="905" name="Google Shape;905;p25"/>
            <p:cNvGrpSpPr/>
            <p:nvPr/>
          </p:nvGrpSpPr>
          <p:grpSpPr>
            <a:xfrm>
              <a:off x="0" y="0"/>
              <a:ext cx="3824130" cy="574678"/>
              <a:chOff x="0" y="0"/>
              <a:chExt cx="929834" cy="139732"/>
            </a:xfrm>
          </p:grpSpPr>
          <p:sp>
            <p:nvSpPr>
              <p:cNvPr id="906" name="Google Shape;906;p25"/>
              <p:cNvSpPr/>
              <p:nvPr/>
            </p:nvSpPr>
            <p:spPr>
              <a:xfrm>
                <a:off x="0" y="0"/>
                <a:ext cx="929834" cy="139732"/>
              </a:xfrm>
              <a:custGeom>
                <a:avLst/>
                <a:gdLst/>
                <a:ahLst/>
                <a:cxnLst/>
                <a:rect l="l" t="t" r="r" b="b"/>
                <a:pathLst>
                  <a:path w="929834" h="139732" extrusionOk="0">
                    <a:moveTo>
                      <a:pt x="0" y="0"/>
                    </a:moveTo>
                    <a:lnTo>
                      <a:pt x="929834" y="0"/>
                    </a:lnTo>
                    <a:lnTo>
                      <a:pt x="929834"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907" name="Google Shape;907;p25"/>
              <p:cNvSpPr txBox="1"/>
              <p:nvPr/>
            </p:nvSpPr>
            <p:spPr>
              <a:xfrm>
                <a:off x="0" y="0"/>
                <a:ext cx="929834"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08" name="Google Shape;908;p25"/>
            <p:cNvSpPr txBox="1"/>
            <p:nvPr/>
          </p:nvSpPr>
          <p:spPr>
            <a:xfrm>
              <a:off x="-57657" y="138560"/>
              <a:ext cx="3939443" cy="310256"/>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b="1" i="0" u="none" strike="noStrike" cap="none" dirty="0">
                  <a:solidFill>
                    <a:srgbClr val="FFFFFF"/>
                  </a:solidFill>
                  <a:latin typeface="Ubuntu"/>
                  <a:ea typeface="Ubuntu"/>
                  <a:cs typeface="Ubuntu"/>
                  <a:sym typeface="Ubuntu"/>
                </a:rPr>
                <a:t>ЗАСТОСОВАНА МЕТОДОЛОГІЯ</a:t>
              </a:r>
              <a:endParaRPr dirty="0"/>
            </a:p>
          </p:txBody>
        </p:sp>
      </p:grpSp>
      <p:grpSp>
        <p:nvGrpSpPr>
          <p:cNvPr id="909" name="Google Shape;909;p25"/>
          <p:cNvGrpSpPr/>
          <p:nvPr/>
        </p:nvGrpSpPr>
        <p:grpSpPr>
          <a:xfrm>
            <a:off x="273313" y="6469741"/>
            <a:ext cx="2868098" cy="431008"/>
            <a:chOff x="0" y="0"/>
            <a:chExt cx="3824130" cy="574678"/>
          </a:xfrm>
        </p:grpSpPr>
        <p:grpSp>
          <p:nvGrpSpPr>
            <p:cNvPr id="910" name="Google Shape;910;p25"/>
            <p:cNvGrpSpPr/>
            <p:nvPr/>
          </p:nvGrpSpPr>
          <p:grpSpPr>
            <a:xfrm>
              <a:off x="0" y="0"/>
              <a:ext cx="3824130" cy="574678"/>
              <a:chOff x="0" y="0"/>
              <a:chExt cx="929834" cy="139732"/>
            </a:xfrm>
          </p:grpSpPr>
          <p:sp>
            <p:nvSpPr>
              <p:cNvPr id="911" name="Google Shape;911;p25"/>
              <p:cNvSpPr/>
              <p:nvPr/>
            </p:nvSpPr>
            <p:spPr>
              <a:xfrm>
                <a:off x="0" y="0"/>
                <a:ext cx="929834" cy="139732"/>
              </a:xfrm>
              <a:custGeom>
                <a:avLst/>
                <a:gdLst/>
                <a:ahLst/>
                <a:cxnLst/>
                <a:rect l="l" t="t" r="r" b="b"/>
                <a:pathLst>
                  <a:path w="929834" h="139732" extrusionOk="0">
                    <a:moveTo>
                      <a:pt x="0" y="0"/>
                    </a:moveTo>
                    <a:lnTo>
                      <a:pt x="929834" y="0"/>
                    </a:lnTo>
                    <a:lnTo>
                      <a:pt x="929834"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912" name="Google Shape;912;p25"/>
              <p:cNvSpPr txBox="1"/>
              <p:nvPr/>
            </p:nvSpPr>
            <p:spPr>
              <a:xfrm>
                <a:off x="0" y="0"/>
                <a:ext cx="929834"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13" name="Google Shape;913;p25"/>
            <p:cNvSpPr txBox="1"/>
            <p:nvPr/>
          </p:nvSpPr>
          <p:spPr>
            <a:xfrm>
              <a:off x="107177" y="125033"/>
              <a:ext cx="3609777" cy="324612"/>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sz="1599" b="1" i="0" u="none" strike="noStrike" cap="none">
                  <a:solidFill>
                    <a:srgbClr val="FFFFFF"/>
                  </a:solidFill>
                  <a:latin typeface="Ubuntu"/>
                  <a:ea typeface="Ubuntu"/>
                  <a:cs typeface="Ubuntu"/>
                  <a:sym typeface="Ubuntu"/>
                </a:rPr>
                <a:t>ОСНОВНІ РЕЗУЛЬТАТИ</a:t>
              </a:r>
              <a:endParaRPr/>
            </a:p>
          </p:txBody>
        </p:sp>
      </p:grpSp>
      <p:sp>
        <p:nvSpPr>
          <p:cNvPr id="914" name="Google Shape;914;p25"/>
          <p:cNvSpPr txBox="1"/>
          <p:nvPr/>
        </p:nvSpPr>
        <p:spPr>
          <a:xfrm>
            <a:off x="273313" y="4001406"/>
            <a:ext cx="6986042" cy="818388"/>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Ініціатива була започаткована з метою задоволення потреби в культурній та соціальній інтеграції мігрантів і біженців у Європі, використовуючи музику як інструмент для подолання бар'єрів і сприяння прийняттю. MMM – це спільний проект, який розробляє інструменти та методи для посередників, організовує міжнародні резиденції та збирає дані про музичну спадщину. Він також пропонує цикл наставництва з гри на інструментах та музичних навичок. </a:t>
            </a:r>
            <a:endParaRPr/>
          </a:p>
        </p:txBody>
      </p:sp>
      <p:sp>
        <p:nvSpPr>
          <p:cNvPr id="915" name="Google Shape;915;p25"/>
          <p:cNvSpPr txBox="1"/>
          <p:nvPr/>
        </p:nvSpPr>
        <p:spPr>
          <a:xfrm>
            <a:off x="273313" y="5844861"/>
            <a:ext cx="6986042" cy="332613"/>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Методологія вважається інноваційною, оскільки поєднує музичну спадщину з сучасними педагогічними інструментами для сприяння багатомовності та розширення можливостей маргіналізованих культурних груп. </a:t>
            </a:r>
            <a:endParaRPr/>
          </a:p>
        </p:txBody>
      </p:sp>
      <p:sp>
        <p:nvSpPr>
          <p:cNvPr id="916" name="Google Shape;916;p25"/>
          <p:cNvSpPr txBox="1"/>
          <p:nvPr/>
        </p:nvSpPr>
        <p:spPr>
          <a:xfrm>
            <a:off x="273313" y="7202541"/>
            <a:ext cx="6986042" cy="494538"/>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Сильні сторони ініціативи полягають у її здатності мобілізувати культурних операторів, музикантів, соціальні організації та дослідників для оновлення та обміну своїм досвідом у просуванні маргіналізованих культур. </a:t>
            </a:r>
            <a:endParaRPr/>
          </a:p>
        </p:txBody>
      </p:sp>
      <p:sp>
        <p:nvSpPr>
          <p:cNvPr id="917" name="Google Shape;917;p25"/>
          <p:cNvSpPr txBox="1"/>
          <p:nvPr/>
        </p:nvSpPr>
        <p:spPr>
          <a:xfrm>
            <a:off x="286979" y="1482800"/>
            <a:ext cx="4615421" cy="332613"/>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Виконавець/промоутер: </a:t>
            </a:r>
            <a:r>
              <a:rPr lang="en-US" sz="1199" b="1" i="0" u="none" strike="noStrike" cap="none">
                <a:solidFill>
                  <a:srgbClr val="9E5A9E"/>
                </a:solidFill>
                <a:latin typeface="Ubuntu"/>
                <a:ea typeface="Ubuntu"/>
                <a:cs typeface="Ubuntu"/>
                <a:sym typeface="Ubuntu"/>
              </a:rPr>
              <a:t>Європейська мережа культурних центрів (ENCC) </a:t>
            </a:r>
            <a:endParaRPr/>
          </a:p>
        </p:txBody>
      </p:sp>
      <p:sp>
        <p:nvSpPr>
          <p:cNvPr id="918" name="Google Shape;918;p25"/>
          <p:cNvSpPr txBox="1"/>
          <p:nvPr/>
        </p:nvSpPr>
        <p:spPr>
          <a:xfrm>
            <a:off x="273313" y="1971695"/>
            <a:ext cx="4723521" cy="332613"/>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Веб-сайт: </a:t>
            </a:r>
            <a:r>
              <a:rPr lang="en-US" sz="1199" b="1" i="0" u="none" strike="noStrike" cap="none">
                <a:solidFill>
                  <a:srgbClr val="9E5A9E"/>
                </a:solidFill>
                <a:latin typeface="Ubuntu"/>
                <a:ea typeface="Ubuntu"/>
                <a:cs typeface="Ubuntu"/>
                <a:sym typeface="Ubuntu"/>
              </a:rPr>
              <a:t>https://lelaba.eu/en/laba/projets/migrants-music-manifesto-2/ </a:t>
            </a:r>
            <a:endParaRPr/>
          </a:p>
        </p:txBody>
      </p:sp>
      <p:sp>
        <p:nvSpPr>
          <p:cNvPr id="919" name="Google Shape;919;p25"/>
          <p:cNvSpPr txBox="1"/>
          <p:nvPr/>
        </p:nvSpPr>
        <p:spPr>
          <a:xfrm>
            <a:off x="273313" y="2460589"/>
            <a:ext cx="4723521" cy="494538"/>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Цільова група: </a:t>
            </a:r>
            <a:r>
              <a:rPr lang="en-US" sz="1199" b="1" i="0" u="none" strike="noStrike" cap="none">
                <a:solidFill>
                  <a:srgbClr val="9E5A9E"/>
                </a:solidFill>
                <a:latin typeface="Ubuntu"/>
                <a:ea typeface="Ubuntu"/>
                <a:cs typeface="Ubuntu"/>
                <a:sym typeface="Ubuntu"/>
              </a:rPr>
              <a:t>мігранти та біженці, з метою просування їхнього культурного внеску та сприяння їхній соціальній інтеграції в Європі.</a:t>
            </a:r>
            <a:endParaRPr/>
          </a:p>
        </p:txBody>
      </p:sp>
      <p:sp>
        <p:nvSpPr>
          <p:cNvPr id="920" name="Google Shape;920;p25"/>
          <p:cNvSpPr/>
          <p:nvPr/>
        </p:nvSpPr>
        <p:spPr>
          <a:xfrm>
            <a:off x="5617138" y="575787"/>
            <a:ext cx="1642216" cy="1642216"/>
          </a:xfrm>
          <a:custGeom>
            <a:avLst/>
            <a:gdLst/>
            <a:ahLst/>
            <a:cxnLst/>
            <a:rect l="l" t="t" r="r" b="b"/>
            <a:pathLst>
              <a:path w="812800" h="812800" extrusionOk="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blipFill rotWithShape="1">
            <a:blip r:embed="rId4">
              <a:alphaModFix/>
            </a:blip>
            <a:stretch>
              <a:fillRect l="-25134" r="-25135"/>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1" name="Google Shape;921;p25"/>
          <p:cNvGrpSpPr/>
          <p:nvPr/>
        </p:nvGrpSpPr>
        <p:grpSpPr>
          <a:xfrm>
            <a:off x="273313" y="348891"/>
            <a:ext cx="4159990" cy="992221"/>
            <a:chOff x="0" y="0"/>
            <a:chExt cx="5546654" cy="1322962"/>
          </a:xfrm>
        </p:grpSpPr>
        <p:grpSp>
          <p:nvGrpSpPr>
            <p:cNvPr id="922" name="Google Shape;922;p25"/>
            <p:cNvGrpSpPr/>
            <p:nvPr/>
          </p:nvGrpSpPr>
          <p:grpSpPr>
            <a:xfrm>
              <a:off x="0" y="0"/>
              <a:ext cx="5546654" cy="1322962"/>
              <a:chOff x="0" y="0"/>
              <a:chExt cx="1348664" cy="321677"/>
            </a:xfrm>
          </p:grpSpPr>
          <p:sp>
            <p:nvSpPr>
              <p:cNvPr id="923" name="Google Shape;923;p25"/>
              <p:cNvSpPr/>
              <p:nvPr/>
            </p:nvSpPr>
            <p:spPr>
              <a:xfrm>
                <a:off x="0" y="0"/>
                <a:ext cx="1348664" cy="321677"/>
              </a:xfrm>
              <a:custGeom>
                <a:avLst/>
                <a:gdLst/>
                <a:ahLst/>
                <a:cxnLst/>
                <a:rect l="l" t="t" r="r" b="b"/>
                <a:pathLst>
                  <a:path w="1348664" h="321677" extrusionOk="0">
                    <a:moveTo>
                      <a:pt x="0" y="0"/>
                    </a:moveTo>
                    <a:lnTo>
                      <a:pt x="1348664" y="0"/>
                    </a:lnTo>
                    <a:lnTo>
                      <a:pt x="1348664" y="321677"/>
                    </a:lnTo>
                    <a:lnTo>
                      <a:pt x="0" y="321677"/>
                    </a:lnTo>
                    <a:close/>
                  </a:path>
                </a:pathLst>
              </a:custGeom>
              <a:gradFill>
                <a:gsLst>
                  <a:gs pos="0">
                    <a:srgbClr val="49C3CE"/>
                  </a:gs>
                  <a:gs pos="50980">
                    <a:srgbClr val="9854A1"/>
                  </a:gs>
                  <a:gs pos="100000">
                    <a:srgbClr val="F26F72"/>
                  </a:gs>
                </a:gsLst>
                <a:lin ang="12000000" scaled="0"/>
              </a:gradFill>
              <a:ln>
                <a:noFill/>
              </a:ln>
            </p:spPr>
          </p:sp>
          <p:sp>
            <p:nvSpPr>
              <p:cNvPr id="924" name="Google Shape;924;p25"/>
              <p:cNvSpPr txBox="1"/>
              <p:nvPr/>
            </p:nvSpPr>
            <p:spPr>
              <a:xfrm>
                <a:off x="0" y="0"/>
                <a:ext cx="1348664" cy="321677"/>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25" name="Google Shape;925;p25"/>
            <p:cNvSpPr txBox="1"/>
            <p:nvPr/>
          </p:nvSpPr>
          <p:spPr>
            <a:xfrm>
              <a:off x="155453" y="144083"/>
              <a:ext cx="5235749" cy="886396"/>
            </a:xfrm>
            <a:prstGeom prst="rect">
              <a:avLst/>
            </a:prstGeom>
            <a:noFill/>
            <a:ln>
              <a:noFill/>
            </a:ln>
          </p:spPr>
          <p:txBody>
            <a:bodyPr spcFirstLastPara="1" wrap="square" lIns="0" tIns="0" rIns="0" bIns="0" anchor="t" anchorCtr="0">
              <a:spAutoFit/>
            </a:bodyPr>
            <a:lstStyle/>
            <a:p>
              <a:pPr marL="0" marR="0" lvl="0" indent="0" algn="l" rtl="0">
                <a:lnSpc>
                  <a:spcPct val="108002"/>
                </a:lnSpc>
                <a:spcBef>
                  <a:spcPts val="0"/>
                </a:spcBef>
                <a:spcAft>
                  <a:spcPts val="0"/>
                </a:spcAft>
                <a:buNone/>
              </a:pPr>
              <a:r>
                <a:rPr lang="en-US" sz="2000" b="1" i="0" u="none" strike="noStrike" cap="none" dirty="0">
                  <a:solidFill>
                    <a:srgbClr val="FFFFFF"/>
                  </a:solidFill>
                  <a:latin typeface="Ubuntu"/>
                  <a:ea typeface="Ubuntu"/>
                  <a:cs typeface="Ubuntu"/>
                  <a:sym typeface="Ubuntu"/>
                </a:rPr>
                <a:t>МУЗИЧНИЙ МІГРАНТСЬКИЙ МАНІФЕСТ (MMM)</a:t>
              </a:r>
              <a:endParaRPr sz="2000" dirty="0"/>
            </a:p>
          </p:txBody>
        </p:sp>
      </p:grpSp>
      <p:sp>
        <p:nvSpPr>
          <p:cNvPr id="926" name="Google Shape;926;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
        <p:nvSpPr>
          <p:cNvPr id="927" name="Google Shape;927;p25"/>
          <p:cNvSpPr txBox="1"/>
          <p:nvPr/>
        </p:nvSpPr>
        <p:spPr>
          <a:xfrm>
            <a:off x="5302250" y="10315575"/>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25</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grpSp>
        <p:nvGrpSpPr>
          <p:cNvPr id="932" name="Google Shape;932;p26"/>
          <p:cNvGrpSpPr/>
          <p:nvPr/>
        </p:nvGrpSpPr>
        <p:grpSpPr>
          <a:xfrm>
            <a:off x="7395738" y="7697079"/>
            <a:ext cx="118846" cy="2846949"/>
            <a:chOff x="0" y="1"/>
            <a:chExt cx="158463" cy="3795931"/>
          </a:xfrm>
        </p:grpSpPr>
        <p:sp>
          <p:nvSpPr>
            <p:cNvPr id="933" name="Google Shape;933;p26"/>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934" name="Google Shape;934;p26"/>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1B3563"/>
                  </a:solidFill>
                  <a:latin typeface="Ubuntu"/>
                  <a:ea typeface="Ubuntu"/>
                  <a:cs typeface="Ubuntu"/>
                  <a:sym typeface="Ubuntu"/>
                </a:rPr>
                <a:t>Посібник з кращих практик «Мій мир» </a:t>
              </a:r>
              <a:endParaRPr/>
            </a:p>
          </p:txBody>
        </p:sp>
      </p:grpSp>
      <p:grpSp>
        <p:nvGrpSpPr>
          <p:cNvPr id="935" name="Google Shape;935;p26"/>
          <p:cNvGrpSpPr/>
          <p:nvPr/>
        </p:nvGrpSpPr>
        <p:grpSpPr>
          <a:xfrm>
            <a:off x="7548138" y="7849479"/>
            <a:ext cx="118846" cy="2846949"/>
            <a:chOff x="0" y="1"/>
            <a:chExt cx="158463" cy="3795931"/>
          </a:xfrm>
        </p:grpSpPr>
        <p:sp>
          <p:nvSpPr>
            <p:cNvPr id="936" name="Google Shape;936;p26"/>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937" name="Google Shape;937;p26"/>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002060"/>
                  </a:solidFill>
                  <a:latin typeface="Ubuntu"/>
                  <a:ea typeface="Ubuntu"/>
                  <a:cs typeface="Ubuntu"/>
                  <a:sym typeface="Ubuntu"/>
                </a:rPr>
                <a:t>Музика для молоді: дорожня карта підходу до побудови миру </a:t>
              </a:r>
              <a:endParaRPr/>
            </a:p>
          </p:txBody>
        </p:sp>
      </p:grpSp>
      <p:grpSp>
        <p:nvGrpSpPr>
          <p:cNvPr id="938" name="Google Shape;938;p26"/>
          <p:cNvGrpSpPr/>
          <p:nvPr/>
        </p:nvGrpSpPr>
        <p:grpSpPr>
          <a:xfrm>
            <a:off x="273313" y="3087290"/>
            <a:ext cx="2000861" cy="431008"/>
            <a:chOff x="0" y="0"/>
            <a:chExt cx="2667814" cy="574678"/>
          </a:xfrm>
        </p:grpSpPr>
        <p:grpSp>
          <p:nvGrpSpPr>
            <p:cNvPr id="939" name="Google Shape;939;p26"/>
            <p:cNvGrpSpPr/>
            <p:nvPr/>
          </p:nvGrpSpPr>
          <p:grpSpPr>
            <a:xfrm>
              <a:off x="0" y="0"/>
              <a:ext cx="2667814" cy="574678"/>
              <a:chOff x="0" y="0"/>
              <a:chExt cx="648677" cy="139732"/>
            </a:xfrm>
          </p:grpSpPr>
          <p:sp>
            <p:nvSpPr>
              <p:cNvPr id="940" name="Google Shape;940;p26"/>
              <p:cNvSpPr/>
              <p:nvPr/>
            </p:nvSpPr>
            <p:spPr>
              <a:xfrm>
                <a:off x="0" y="0"/>
                <a:ext cx="648677" cy="139732"/>
              </a:xfrm>
              <a:custGeom>
                <a:avLst/>
                <a:gdLst/>
                <a:ahLst/>
                <a:cxnLst/>
                <a:rect l="l" t="t" r="r" b="b"/>
                <a:pathLst>
                  <a:path w="648677" h="139732" extrusionOk="0">
                    <a:moveTo>
                      <a:pt x="0" y="0"/>
                    </a:moveTo>
                    <a:lnTo>
                      <a:pt x="648677" y="0"/>
                    </a:lnTo>
                    <a:lnTo>
                      <a:pt x="648677"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941" name="Google Shape;941;p26"/>
              <p:cNvSpPr txBox="1"/>
              <p:nvPr/>
            </p:nvSpPr>
            <p:spPr>
              <a:xfrm>
                <a:off x="0" y="0"/>
                <a:ext cx="648677"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42" name="Google Shape;942;p26"/>
            <p:cNvSpPr txBox="1"/>
            <p:nvPr/>
          </p:nvSpPr>
          <p:spPr>
            <a:xfrm>
              <a:off x="74769" y="125033"/>
              <a:ext cx="2518276" cy="324612"/>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sz="1599" b="1" i="0" u="none" strike="noStrike" cap="none">
                  <a:solidFill>
                    <a:srgbClr val="FFFFFF"/>
                  </a:solidFill>
                  <a:latin typeface="Ubuntu"/>
                  <a:ea typeface="Ubuntu"/>
                  <a:cs typeface="Ubuntu"/>
                  <a:sym typeface="Ubuntu"/>
                </a:rPr>
                <a:t>ОПИС</a:t>
              </a:r>
              <a:endParaRPr/>
            </a:p>
          </p:txBody>
        </p:sp>
      </p:grpSp>
      <p:grpSp>
        <p:nvGrpSpPr>
          <p:cNvPr id="943" name="Google Shape;943;p26"/>
          <p:cNvGrpSpPr/>
          <p:nvPr/>
        </p:nvGrpSpPr>
        <p:grpSpPr>
          <a:xfrm>
            <a:off x="273313" y="4835326"/>
            <a:ext cx="2868098" cy="431008"/>
            <a:chOff x="0" y="0"/>
            <a:chExt cx="3824130" cy="574678"/>
          </a:xfrm>
        </p:grpSpPr>
        <p:grpSp>
          <p:nvGrpSpPr>
            <p:cNvPr id="944" name="Google Shape;944;p26"/>
            <p:cNvGrpSpPr/>
            <p:nvPr/>
          </p:nvGrpSpPr>
          <p:grpSpPr>
            <a:xfrm>
              <a:off x="0" y="0"/>
              <a:ext cx="3824130" cy="574678"/>
              <a:chOff x="0" y="0"/>
              <a:chExt cx="929834" cy="139732"/>
            </a:xfrm>
          </p:grpSpPr>
          <p:sp>
            <p:nvSpPr>
              <p:cNvPr id="945" name="Google Shape;945;p26"/>
              <p:cNvSpPr/>
              <p:nvPr/>
            </p:nvSpPr>
            <p:spPr>
              <a:xfrm>
                <a:off x="0" y="0"/>
                <a:ext cx="929834" cy="139732"/>
              </a:xfrm>
              <a:custGeom>
                <a:avLst/>
                <a:gdLst/>
                <a:ahLst/>
                <a:cxnLst/>
                <a:rect l="l" t="t" r="r" b="b"/>
                <a:pathLst>
                  <a:path w="929834" h="139732" extrusionOk="0">
                    <a:moveTo>
                      <a:pt x="0" y="0"/>
                    </a:moveTo>
                    <a:lnTo>
                      <a:pt x="929834" y="0"/>
                    </a:lnTo>
                    <a:lnTo>
                      <a:pt x="929834"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946" name="Google Shape;946;p26"/>
              <p:cNvSpPr txBox="1"/>
              <p:nvPr/>
            </p:nvSpPr>
            <p:spPr>
              <a:xfrm>
                <a:off x="0" y="0"/>
                <a:ext cx="929834"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47" name="Google Shape;947;p26"/>
            <p:cNvSpPr txBox="1"/>
            <p:nvPr/>
          </p:nvSpPr>
          <p:spPr>
            <a:xfrm>
              <a:off x="0" y="132211"/>
              <a:ext cx="3824130" cy="310256"/>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b="1" i="0" u="none" strike="noStrike" cap="none" dirty="0">
                  <a:solidFill>
                    <a:srgbClr val="FFFFFF"/>
                  </a:solidFill>
                  <a:latin typeface="Ubuntu"/>
                  <a:ea typeface="Ubuntu"/>
                  <a:cs typeface="Ubuntu"/>
                  <a:sym typeface="Ubuntu"/>
                </a:rPr>
                <a:t>ЗАСТОСОВАНА МЕТОДОЛОГІЯ</a:t>
              </a:r>
              <a:endParaRPr dirty="0"/>
            </a:p>
          </p:txBody>
        </p:sp>
      </p:grpSp>
      <p:grpSp>
        <p:nvGrpSpPr>
          <p:cNvPr id="948" name="Google Shape;948;p26"/>
          <p:cNvGrpSpPr/>
          <p:nvPr/>
        </p:nvGrpSpPr>
        <p:grpSpPr>
          <a:xfrm>
            <a:off x="273313" y="7554913"/>
            <a:ext cx="2868098" cy="431008"/>
            <a:chOff x="0" y="0"/>
            <a:chExt cx="3824130" cy="574678"/>
          </a:xfrm>
        </p:grpSpPr>
        <p:grpSp>
          <p:nvGrpSpPr>
            <p:cNvPr id="949" name="Google Shape;949;p26"/>
            <p:cNvGrpSpPr/>
            <p:nvPr/>
          </p:nvGrpSpPr>
          <p:grpSpPr>
            <a:xfrm>
              <a:off x="0" y="0"/>
              <a:ext cx="3824130" cy="574678"/>
              <a:chOff x="0" y="0"/>
              <a:chExt cx="929834" cy="139732"/>
            </a:xfrm>
          </p:grpSpPr>
          <p:sp>
            <p:nvSpPr>
              <p:cNvPr id="950" name="Google Shape;950;p26"/>
              <p:cNvSpPr/>
              <p:nvPr/>
            </p:nvSpPr>
            <p:spPr>
              <a:xfrm>
                <a:off x="0" y="0"/>
                <a:ext cx="929834" cy="139732"/>
              </a:xfrm>
              <a:custGeom>
                <a:avLst/>
                <a:gdLst/>
                <a:ahLst/>
                <a:cxnLst/>
                <a:rect l="l" t="t" r="r" b="b"/>
                <a:pathLst>
                  <a:path w="929834" h="139732" extrusionOk="0">
                    <a:moveTo>
                      <a:pt x="0" y="0"/>
                    </a:moveTo>
                    <a:lnTo>
                      <a:pt x="929834" y="0"/>
                    </a:lnTo>
                    <a:lnTo>
                      <a:pt x="929834"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951" name="Google Shape;951;p26"/>
              <p:cNvSpPr txBox="1"/>
              <p:nvPr/>
            </p:nvSpPr>
            <p:spPr>
              <a:xfrm>
                <a:off x="0" y="0"/>
                <a:ext cx="929834"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52" name="Google Shape;952;p26"/>
            <p:cNvSpPr txBox="1"/>
            <p:nvPr/>
          </p:nvSpPr>
          <p:spPr>
            <a:xfrm>
              <a:off x="107177" y="125033"/>
              <a:ext cx="3609777" cy="324612"/>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sz="1599" b="1" i="0" u="none" strike="noStrike" cap="none">
                  <a:solidFill>
                    <a:srgbClr val="FFFFFF"/>
                  </a:solidFill>
                  <a:latin typeface="Ubuntu"/>
                  <a:ea typeface="Ubuntu"/>
                  <a:cs typeface="Ubuntu"/>
                  <a:sym typeface="Ubuntu"/>
                </a:rPr>
                <a:t>ОСНОВНІ РЕЗУЛЬТАТИ</a:t>
              </a:r>
              <a:endParaRPr/>
            </a:p>
          </p:txBody>
        </p:sp>
      </p:grpSp>
      <p:sp>
        <p:nvSpPr>
          <p:cNvPr id="953" name="Google Shape;953;p26"/>
          <p:cNvSpPr/>
          <p:nvPr/>
        </p:nvSpPr>
        <p:spPr>
          <a:xfrm>
            <a:off x="5617138" y="575787"/>
            <a:ext cx="1642216" cy="1642216"/>
          </a:xfrm>
          <a:custGeom>
            <a:avLst/>
            <a:gdLst/>
            <a:ahLst/>
            <a:cxnLst/>
            <a:rect l="l" t="t" r="r" b="b"/>
            <a:pathLst>
              <a:path w="812800" h="812800" extrusionOk="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blipFill rotWithShape="1">
            <a:blip r:embed="rId4">
              <a:alphaModFix/>
            </a:blip>
            <a:stretch>
              <a:fillRect l="-20669" r="-20667"/>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6"/>
          <p:cNvSpPr txBox="1"/>
          <p:nvPr/>
        </p:nvSpPr>
        <p:spPr>
          <a:xfrm>
            <a:off x="273313" y="3772381"/>
            <a:ext cx="6986042" cy="818388"/>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Проект G1000 i-YES – це дворічна програма, що включає освітні заходи за участю громадськості, зустрічі з експертами, семінари та саміт, на якому збираються молоді люди та особи, що приймають рішення. Ініціатива була започаткована з метою вирішення проблеми недостатньої представленості та видимості маргіналізованої молоді в Європейському Союзі та створення платформи, на якій їхні голоси будуть почуті та враховані при прийнятті публічних рішень. </a:t>
            </a:r>
            <a:endParaRPr/>
          </a:p>
        </p:txBody>
      </p:sp>
      <p:sp>
        <p:nvSpPr>
          <p:cNvPr id="955" name="Google Shape;955;p26"/>
          <p:cNvSpPr txBox="1"/>
          <p:nvPr/>
        </p:nvSpPr>
        <p:spPr>
          <a:xfrm>
            <a:off x="273313" y="5520417"/>
            <a:ext cx="6986042" cy="1789938"/>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Методологія є інноваційною, оскільки поєднує неформальне навчання, відкриття через мобільність, освітню підтримку, професіоналізацію та активну участь молоді. Проект G1000 i-YES, що розшифровується як «Європейський саміт невидимої молоді», мав на меті об'єднати «невидиму» молодь Європейського Союзу та осіб, які приймають рішення, у конструктивному діалозі. Проект був дворічною ініціативою European Youth Together, яка розпочалася 1 березня 2022 року та залучила п'ять європейських партнерів. Він реалізовувався в Бельгії, Франції, Італії та Румунії, зосереджуючись на районах, які страждають від бідності, безробіття, відсіву учнів зі шкіл та міжрелігійних конфліктів. Методологія проекту була інноваційною, оскільки поєднувала неформальне навчання, відкриття через мобільність, освітню підтримку, професіоналізацію та активну участь молоді. </a:t>
            </a:r>
            <a:endParaRPr/>
          </a:p>
          <a:p>
            <a:pPr marL="0" marR="0" lvl="0" indent="0" algn="l" rtl="0">
              <a:lnSpc>
                <a:spcPct val="108000"/>
              </a:lnSpc>
              <a:spcBef>
                <a:spcPts val="0"/>
              </a:spcBef>
              <a:spcAft>
                <a:spcPts val="0"/>
              </a:spcAft>
              <a:buNone/>
            </a:pPr>
            <a:endParaRPr sz="1200" b="0" i="0" u="none" strike="noStrike" cap="none">
              <a:solidFill>
                <a:srgbClr val="1B3563"/>
              </a:solidFill>
              <a:latin typeface="Ubuntu"/>
              <a:ea typeface="Ubuntu"/>
              <a:cs typeface="Ubuntu"/>
              <a:sym typeface="Ubuntu"/>
            </a:endParaRPr>
          </a:p>
        </p:txBody>
      </p:sp>
      <p:sp>
        <p:nvSpPr>
          <p:cNvPr id="956" name="Google Shape;956;p26"/>
          <p:cNvSpPr txBox="1"/>
          <p:nvPr/>
        </p:nvSpPr>
        <p:spPr>
          <a:xfrm>
            <a:off x="273313" y="8240004"/>
            <a:ext cx="6986042" cy="1628013"/>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Серед основних результатів проекту G1000 i-YES можна виділити такі:</a:t>
            </a:r>
            <a:endParaRPr/>
          </a:p>
          <a:p>
            <a:pPr marL="0" marR="0" lvl="0" indent="0" algn="l" rtl="0">
              <a:lnSpc>
                <a:spcPct val="108000"/>
              </a:lnSpc>
              <a:spcBef>
                <a:spcPts val="0"/>
              </a:spcBef>
              <a:spcAft>
                <a:spcPts val="0"/>
              </a:spcAft>
              <a:buNone/>
            </a:pPr>
            <a:endParaRPr sz="1200" b="0" i="0" u="none" strike="noStrike" cap="none">
              <a:solidFill>
                <a:srgbClr val="1B3563"/>
              </a:solidFill>
              <a:latin typeface="Ubuntu"/>
              <a:ea typeface="Ubuntu"/>
              <a:cs typeface="Ubuntu"/>
              <a:sym typeface="Ubuntu"/>
            </a:endParaRPr>
          </a:p>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 Створення мережі європейських організацій для підтримки та просування «невидимих» соціальних груп.</a:t>
            </a:r>
            <a:endParaRPr/>
          </a:p>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 Розробка Посібника з кращих практик, який слугує зразком кращих європейських практик, визначених партнерами проекту.</a:t>
            </a:r>
            <a:endParaRPr/>
          </a:p>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 Мобілізація культурних діячів, музикантів, соціальних організацій та дослідників для обміну досвідом у просуванні маргіналізованих культур.</a:t>
            </a:r>
            <a:endParaRPr/>
          </a:p>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 Розширення можливостей молоді через культурну ідентичність та публічні виступи.</a:t>
            </a:r>
            <a:endParaRPr/>
          </a:p>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 Успішне залучення учасників до критичних дискусій та художнього самовираження. </a:t>
            </a:r>
            <a:endParaRPr/>
          </a:p>
        </p:txBody>
      </p:sp>
      <p:sp>
        <p:nvSpPr>
          <p:cNvPr id="957" name="Google Shape;957;p26"/>
          <p:cNvSpPr txBox="1"/>
          <p:nvPr/>
        </p:nvSpPr>
        <p:spPr>
          <a:xfrm>
            <a:off x="273313" y="1243238"/>
            <a:ext cx="4615500" cy="184500"/>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Виконавець/промоутер: </a:t>
            </a:r>
            <a:r>
              <a:rPr lang="en-US" sz="1199" b="1">
                <a:solidFill>
                  <a:srgbClr val="9E5A9E"/>
                </a:solidFill>
                <a:latin typeface="Ubuntu"/>
                <a:ea typeface="Ubuntu"/>
                <a:cs typeface="Ubuntu"/>
                <a:sym typeface="Ubuntu"/>
              </a:rPr>
              <a:t>OIRD</a:t>
            </a:r>
            <a:endParaRPr/>
          </a:p>
        </p:txBody>
      </p:sp>
      <p:sp>
        <p:nvSpPr>
          <p:cNvPr id="958" name="Google Shape;958;p26"/>
          <p:cNvSpPr txBox="1"/>
          <p:nvPr/>
        </p:nvSpPr>
        <p:spPr>
          <a:xfrm>
            <a:off x="273313" y="1671101"/>
            <a:ext cx="4723500" cy="184500"/>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Веб-сайт: </a:t>
            </a:r>
            <a:r>
              <a:rPr lang="en-US" sz="1199" b="1">
                <a:solidFill>
                  <a:srgbClr val="9E5A9E"/>
                </a:solidFill>
                <a:uFill>
                  <a:noFill/>
                </a:uFill>
                <a:latin typeface="Ubuntu"/>
                <a:ea typeface="Ubuntu"/>
                <a:cs typeface="Ubuntu"/>
                <a:sym typeface="Ubuntu"/>
                <a:hlinkClick r:id="rId5">
                  <a:extLst>
                    <a:ext uri="{A12FA001-AC4F-418D-AE19-62706E023703}">
                      <ahyp:hlinkClr xmlns:ahyp="http://schemas.microsoft.com/office/drawing/2018/hyperlinkcolor" val="tx"/>
                    </a:ext>
                  </a:extLst>
                </a:hlinkClick>
              </a:rPr>
              <a:t>https://i-yes.eu/</a:t>
            </a:r>
            <a:endParaRPr/>
          </a:p>
        </p:txBody>
      </p:sp>
      <p:sp>
        <p:nvSpPr>
          <p:cNvPr id="959" name="Google Shape;959;p26"/>
          <p:cNvSpPr txBox="1"/>
          <p:nvPr/>
        </p:nvSpPr>
        <p:spPr>
          <a:xfrm>
            <a:off x="273313" y="2159995"/>
            <a:ext cx="4723521" cy="656463"/>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Цільова група: </a:t>
            </a:r>
            <a:r>
              <a:rPr lang="en-US" sz="1199" b="1" i="0" u="none" strike="noStrike" cap="none">
                <a:solidFill>
                  <a:srgbClr val="9E5A9E"/>
                </a:solidFill>
                <a:latin typeface="Ubuntu"/>
                <a:ea typeface="Ubuntu"/>
                <a:cs typeface="Ubuntu"/>
                <a:sym typeface="Ubuntu"/>
              </a:rPr>
              <a:t>«невидима» молодь, включаючи NEET (ті, хто не навчається, не працює і не проходить навчання), з районів, що страждають від бідності, безробіття, відсіву зі шкіл та міжрелігійних конфліктів. </a:t>
            </a:r>
            <a:endParaRPr/>
          </a:p>
        </p:txBody>
      </p:sp>
      <p:grpSp>
        <p:nvGrpSpPr>
          <p:cNvPr id="960" name="Google Shape;960;p26"/>
          <p:cNvGrpSpPr/>
          <p:nvPr/>
        </p:nvGrpSpPr>
        <p:grpSpPr>
          <a:xfrm>
            <a:off x="273313" y="348891"/>
            <a:ext cx="2361760" cy="611221"/>
            <a:chOff x="0" y="0"/>
            <a:chExt cx="3149014" cy="814962"/>
          </a:xfrm>
        </p:grpSpPr>
        <p:grpSp>
          <p:nvGrpSpPr>
            <p:cNvPr id="961" name="Google Shape;961;p26"/>
            <p:cNvGrpSpPr/>
            <p:nvPr/>
          </p:nvGrpSpPr>
          <p:grpSpPr>
            <a:xfrm>
              <a:off x="0" y="0"/>
              <a:ext cx="3149014" cy="814962"/>
              <a:chOff x="0" y="0"/>
              <a:chExt cx="765680" cy="198157"/>
            </a:xfrm>
          </p:grpSpPr>
          <p:sp>
            <p:nvSpPr>
              <p:cNvPr id="962" name="Google Shape;962;p26"/>
              <p:cNvSpPr/>
              <p:nvPr/>
            </p:nvSpPr>
            <p:spPr>
              <a:xfrm>
                <a:off x="0" y="0"/>
                <a:ext cx="765680" cy="198157"/>
              </a:xfrm>
              <a:custGeom>
                <a:avLst/>
                <a:gdLst/>
                <a:ahLst/>
                <a:cxnLst/>
                <a:rect l="l" t="t" r="r" b="b"/>
                <a:pathLst>
                  <a:path w="765680" h="198157" extrusionOk="0">
                    <a:moveTo>
                      <a:pt x="0" y="0"/>
                    </a:moveTo>
                    <a:lnTo>
                      <a:pt x="765680" y="0"/>
                    </a:lnTo>
                    <a:lnTo>
                      <a:pt x="765680" y="198157"/>
                    </a:lnTo>
                    <a:lnTo>
                      <a:pt x="0" y="198157"/>
                    </a:lnTo>
                    <a:close/>
                  </a:path>
                </a:pathLst>
              </a:custGeom>
              <a:gradFill>
                <a:gsLst>
                  <a:gs pos="0">
                    <a:srgbClr val="49C3CE"/>
                  </a:gs>
                  <a:gs pos="50980">
                    <a:srgbClr val="9854A1"/>
                  </a:gs>
                  <a:gs pos="100000">
                    <a:srgbClr val="F26F72"/>
                  </a:gs>
                </a:gsLst>
                <a:lin ang="12000000" scaled="0"/>
              </a:gradFill>
              <a:ln>
                <a:noFill/>
              </a:ln>
            </p:spPr>
          </p:sp>
          <p:sp>
            <p:nvSpPr>
              <p:cNvPr id="963" name="Google Shape;963;p26"/>
              <p:cNvSpPr txBox="1"/>
              <p:nvPr/>
            </p:nvSpPr>
            <p:spPr>
              <a:xfrm>
                <a:off x="0" y="19050"/>
                <a:ext cx="765680" cy="179107"/>
              </a:xfrm>
              <a:prstGeom prst="rect">
                <a:avLst/>
              </a:prstGeom>
              <a:noFill/>
              <a:ln>
                <a:noFill/>
              </a:ln>
            </p:spPr>
            <p:txBody>
              <a:bodyPr spcFirstLastPara="1" wrap="square" lIns="124675" tIns="124675" rIns="124675" bIns="124675" anchor="ctr" anchorCtr="0">
                <a:noAutofit/>
              </a:bodyPr>
              <a:lstStyle/>
              <a:p>
                <a:pPr marL="0" marR="0" lvl="0" indent="0" algn="l" rtl="0">
                  <a:lnSpc>
                    <a:spcPct val="167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64" name="Google Shape;964;p26"/>
            <p:cNvSpPr txBox="1"/>
            <p:nvPr/>
          </p:nvSpPr>
          <p:spPr>
            <a:xfrm>
              <a:off x="88256" y="144083"/>
              <a:ext cx="2972503" cy="545846"/>
            </a:xfrm>
            <a:prstGeom prst="rect">
              <a:avLst/>
            </a:prstGeom>
            <a:noFill/>
            <a:ln>
              <a:noFill/>
            </a:ln>
          </p:spPr>
          <p:txBody>
            <a:bodyPr spcFirstLastPara="1" wrap="square" lIns="0" tIns="0" rIns="0" bIns="0" anchor="t" anchorCtr="0">
              <a:spAutoFit/>
            </a:bodyPr>
            <a:lstStyle/>
            <a:p>
              <a:pPr marL="0" marR="0" lvl="0" indent="0" algn="ctr" rtl="0">
                <a:lnSpc>
                  <a:spcPct val="108002"/>
                </a:lnSpc>
                <a:spcBef>
                  <a:spcPts val="0"/>
                </a:spcBef>
                <a:spcAft>
                  <a:spcPts val="0"/>
                </a:spcAft>
                <a:buNone/>
              </a:pPr>
              <a:r>
                <a:rPr lang="en-US" sz="2799" b="1" i="0" u="none" strike="noStrike" cap="none">
                  <a:solidFill>
                    <a:srgbClr val="FFFFFF"/>
                  </a:solidFill>
                  <a:latin typeface="Ubuntu"/>
                  <a:ea typeface="Ubuntu"/>
                  <a:cs typeface="Ubuntu"/>
                  <a:sym typeface="Ubuntu"/>
                </a:rPr>
                <a:t>G1000 I-YES</a:t>
              </a:r>
              <a:endParaRPr/>
            </a:p>
          </p:txBody>
        </p:sp>
      </p:grpSp>
      <p:sp>
        <p:nvSpPr>
          <p:cNvPr id="965" name="Google Shape;965;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
        <p:nvSpPr>
          <p:cNvPr id="966" name="Google Shape;966;p26"/>
          <p:cNvSpPr txBox="1"/>
          <p:nvPr/>
        </p:nvSpPr>
        <p:spPr>
          <a:xfrm>
            <a:off x="5302250" y="10315575"/>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26</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B3563"/>
        </a:solidFill>
        <a:effectLst/>
      </p:bgPr>
    </p:bg>
    <p:spTree>
      <p:nvGrpSpPr>
        <p:cNvPr id="1" name="Shape 970"/>
        <p:cNvGrpSpPr/>
        <p:nvPr/>
      </p:nvGrpSpPr>
      <p:grpSpPr>
        <a:xfrm>
          <a:off x="0" y="0"/>
          <a:ext cx="0" cy="0"/>
          <a:chOff x="0" y="0"/>
          <a:chExt cx="0" cy="0"/>
        </a:xfrm>
      </p:grpSpPr>
      <p:grpSp>
        <p:nvGrpSpPr>
          <p:cNvPr id="971" name="Google Shape;971;p27"/>
          <p:cNvGrpSpPr/>
          <p:nvPr/>
        </p:nvGrpSpPr>
        <p:grpSpPr>
          <a:xfrm>
            <a:off x="7395738" y="7697079"/>
            <a:ext cx="118846" cy="2846949"/>
            <a:chOff x="0" y="1"/>
            <a:chExt cx="158463" cy="3795931"/>
          </a:xfrm>
        </p:grpSpPr>
        <p:sp>
          <p:nvSpPr>
            <p:cNvPr id="972" name="Google Shape;972;p27"/>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973" name="Google Shape;973;p27"/>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FFFFFF"/>
                  </a:solidFill>
                  <a:latin typeface="Ubuntu"/>
                  <a:ea typeface="Ubuntu"/>
                  <a:cs typeface="Ubuntu"/>
                  <a:sym typeface="Ubuntu"/>
                </a:rPr>
                <a:t>Посібник з кращих практик «Мій мир» </a:t>
              </a:r>
              <a:endParaRPr/>
            </a:p>
          </p:txBody>
        </p:sp>
      </p:grpSp>
      <p:sp>
        <p:nvSpPr>
          <p:cNvPr id="974" name="Google Shape;974;p27"/>
          <p:cNvSpPr/>
          <p:nvPr/>
        </p:nvSpPr>
        <p:spPr>
          <a:xfrm>
            <a:off x="216000" y="2536499"/>
            <a:ext cx="7128000" cy="8007530"/>
          </a:xfrm>
          <a:custGeom>
            <a:avLst/>
            <a:gdLst/>
            <a:ahLst/>
            <a:cxnLst/>
            <a:rect l="l" t="t" r="r" b="b"/>
            <a:pathLst>
              <a:path w="7128000" h="8007530" extrusionOk="0">
                <a:moveTo>
                  <a:pt x="0" y="0"/>
                </a:moveTo>
                <a:lnTo>
                  <a:pt x="7128000" y="0"/>
                </a:lnTo>
                <a:lnTo>
                  <a:pt x="7128000" y="8007529"/>
                </a:lnTo>
                <a:lnTo>
                  <a:pt x="0" y="8007529"/>
                </a:lnTo>
                <a:lnTo>
                  <a:pt x="0" y="0"/>
                </a:lnTo>
                <a:close/>
              </a:path>
            </a:pathLst>
          </a:custGeom>
          <a:blipFill rotWithShape="1">
            <a:blip r:embed="rId4">
              <a:alphaModFix/>
            </a:blip>
            <a:stretch>
              <a:fillRect l="-34251" r="-34251"/>
            </a:stretch>
          </a:blipFill>
          <a:ln>
            <a:noFill/>
          </a:ln>
        </p:spPr>
      </p:sp>
      <p:sp>
        <p:nvSpPr>
          <p:cNvPr id="975" name="Google Shape;975;p27"/>
          <p:cNvSpPr txBox="1"/>
          <p:nvPr/>
        </p:nvSpPr>
        <p:spPr>
          <a:xfrm>
            <a:off x="216000" y="320976"/>
            <a:ext cx="7128000" cy="2393347"/>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4800" b="1" i="0" u="none" strike="noStrike" cap="none" dirty="0">
                <a:solidFill>
                  <a:srgbClr val="FFFFFF"/>
                </a:solidFill>
                <a:latin typeface="Ubuntu"/>
                <a:ea typeface="Ubuntu"/>
                <a:cs typeface="Ubuntu"/>
                <a:sym typeface="Ubuntu"/>
              </a:rPr>
              <a:t>5 - ПРИКЛАДИ КРАЩИХ ПРАКТИК </a:t>
            </a:r>
            <a:r>
              <a:rPr lang="en-US" sz="4800" b="1" i="0" u="none" strike="noStrike" cap="none" dirty="0" err="1">
                <a:solidFill>
                  <a:srgbClr val="FFFFFF"/>
                </a:solidFill>
                <a:latin typeface="Ubuntu"/>
                <a:ea typeface="Ubuntu"/>
                <a:cs typeface="Ubuntu"/>
                <a:sym typeface="Ubuntu"/>
              </a:rPr>
              <a:t>З</a:t>
            </a:r>
            <a:r>
              <a:rPr lang="en-US" sz="4800" b="1" i="0" u="none" strike="noStrike" cap="none" dirty="0">
                <a:solidFill>
                  <a:srgbClr val="FFFFFF"/>
                </a:solidFill>
                <a:latin typeface="Ubuntu"/>
                <a:ea typeface="Ubuntu"/>
                <a:cs typeface="Ubuntu"/>
                <a:sym typeface="Ubuntu"/>
              </a:rPr>
              <a:t> ДАНІЇ</a:t>
            </a:r>
            <a:endParaRPr dirty="0"/>
          </a:p>
        </p:txBody>
      </p:sp>
      <p:grpSp>
        <p:nvGrpSpPr>
          <p:cNvPr id="976" name="Google Shape;976;p27"/>
          <p:cNvGrpSpPr/>
          <p:nvPr/>
        </p:nvGrpSpPr>
        <p:grpSpPr>
          <a:xfrm>
            <a:off x="7548138" y="7849479"/>
            <a:ext cx="118846" cy="2846949"/>
            <a:chOff x="0" y="1"/>
            <a:chExt cx="158463" cy="3795931"/>
          </a:xfrm>
        </p:grpSpPr>
        <p:sp>
          <p:nvSpPr>
            <p:cNvPr id="977" name="Google Shape;977;p27"/>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978" name="Google Shape;978;p27"/>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002060"/>
                  </a:solidFill>
                  <a:latin typeface="Ubuntu"/>
                  <a:ea typeface="Ubuntu"/>
                  <a:cs typeface="Ubuntu"/>
                  <a:sym typeface="Ubuntu"/>
                </a:rPr>
                <a:t>Музика для молоді: дорожня карта підходу до побудови миру </a:t>
              </a:r>
              <a:endParaRPr/>
            </a:p>
          </p:txBody>
        </p:sp>
      </p:grpSp>
      <p:sp>
        <p:nvSpPr>
          <p:cNvPr id="979" name="Google Shape;979;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grpSp>
        <p:nvGrpSpPr>
          <p:cNvPr id="984" name="Google Shape;984;p28"/>
          <p:cNvGrpSpPr/>
          <p:nvPr/>
        </p:nvGrpSpPr>
        <p:grpSpPr>
          <a:xfrm>
            <a:off x="7395738" y="7697079"/>
            <a:ext cx="118846" cy="2846949"/>
            <a:chOff x="0" y="1"/>
            <a:chExt cx="158463" cy="3795931"/>
          </a:xfrm>
        </p:grpSpPr>
        <p:sp>
          <p:nvSpPr>
            <p:cNvPr id="985" name="Google Shape;985;p28"/>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986" name="Google Shape;986;p28"/>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1B3563"/>
                  </a:solidFill>
                  <a:latin typeface="Ubuntu"/>
                  <a:ea typeface="Ubuntu"/>
                  <a:cs typeface="Ubuntu"/>
                  <a:sym typeface="Ubuntu"/>
                </a:rPr>
                <a:t>Посібник з кращих практик «Мій мир» </a:t>
              </a:r>
              <a:endParaRPr/>
            </a:p>
          </p:txBody>
        </p:sp>
      </p:grpSp>
      <p:grpSp>
        <p:nvGrpSpPr>
          <p:cNvPr id="987" name="Google Shape;987;p28"/>
          <p:cNvGrpSpPr/>
          <p:nvPr/>
        </p:nvGrpSpPr>
        <p:grpSpPr>
          <a:xfrm>
            <a:off x="7548138" y="7849479"/>
            <a:ext cx="118846" cy="2846949"/>
            <a:chOff x="0" y="1"/>
            <a:chExt cx="158463" cy="3795931"/>
          </a:xfrm>
        </p:grpSpPr>
        <p:sp>
          <p:nvSpPr>
            <p:cNvPr id="988" name="Google Shape;988;p28"/>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989" name="Google Shape;989;p28"/>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002060"/>
                  </a:solidFill>
                  <a:latin typeface="Ubuntu"/>
                  <a:ea typeface="Ubuntu"/>
                  <a:cs typeface="Ubuntu"/>
                  <a:sym typeface="Ubuntu"/>
                </a:rPr>
                <a:t>Музика для молоді: дорожня карта підходу до побудови миру </a:t>
              </a:r>
              <a:endParaRPr/>
            </a:p>
          </p:txBody>
        </p:sp>
      </p:grpSp>
      <p:grpSp>
        <p:nvGrpSpPr>
          <p:cNvPr id="990" name="Google Shape;990;p28"/>
          <p:cNvGrpSpPr/>
          <p:nvPr/>
        </p:nvGrpSpPr>
        <p:grpSpPr>
          <a:xfrm>
            <a:off x="273313" y="3211183"/>
            <a:ext cx="2000861" cy="431008"/>
            <a:chOff x="0" y="0"/>
            <a:chExt cx="2667814" cy="574678"/>
          </a:xfrm>
        </p:grpSpPr>
        <p:grpSp>
          <p:nvGrpSpPr>
            <p:cNvPr id="991" name="Google Shape;991;p28"/>
            <p:cNvGrpSpPr/>
            <p:nvPr/>
          </p:nvGrpSpPr>
          <p:grpSpPr>
            <a:xfrm>
              <a:off x="0" y="0"/>
              <a:ext cx="2667814" cy="574678"/>
              <a:chOff x="0" y="0"/>
              <a:chExt cx="648677" cy="139732"/>
            </a:xfrm>
          </p:grpSpPr>
          <p:sp>
            <p:nvSpPr>
              <p:cNvPr id="992" name="Google Shape;992;p28"/>
              <p:cNvSpPr/>
              <p:nvPr/>
            </p:nvSpPr>
            <p:spPr>
              <a:xfrm>
                <a:off x="0" y="0"/>
                <a:ext cx="648677" cy="139732"/>
              </a:xfrm>
              <a:custGeom>
                <a:avLst/>
                <a:gdLst/>
                <a:ahLst/>
                <a:cxnLst/>
                <a:rect l="l" t="t" r="r" b="b"/>
                <a:pathLst>
                  <a:path w="648677" h="139732" extrusionOk="0">
                    <a:moveTo>
                      <a:pt x="0" y="0"/>
                    </a:moveTo>
                    <a:lnTo>
                      <a:pt x="648677" y="0"/>
                    </a:lnTo>
                    <a:lnTo>
                      <a:pt x="648677"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993" name="Google Shape;993;p28"/>
              <p:cNvSpPr txBox="1"/>
              <p:nvPr/>
            </p:nvSpPr>
            <p:spPr>
              <a:xfrm>
                <a:off x="0" y="0"/>
                <a:ext cx="648677"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94" name="Google Shape;994;p28"/>
            <p:cNvSpPr txBox="1"/>
            <p:nvPr/>
          </p:nvSpPr>
          <p:spPr>
            <a:xfrm>
              <a:off x="74769" y="125033"/>
              <a:ext cx="2518276" cy="324612"/>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sz="1599" b="1" i="0" u="none" strike="noStrike" cap="none">
                  <a:solidFill>
                    <a:srgbClr val="FFFFFF"/>
                  </a:solidFill>
                  <a:latin typeface="Ubuntu"/>
                  <a:ea typeface="Ubuntu"/>
                  <a:cs typeface="Ubuntu"/>
                  <a:sym typeface="Ubuntu"/>
                </a:rPr>
                <a:t>ОПИС</a:t>
              </a:r>
              <a:endParaRPr/>
            </a:p>
          </p:txBody>
        </p:sp>
      </p:grpSp>
      <p:grpSp>
        <p:nvGrpSpPr>
          <p:cNvPr id="995" name="Google Shape;995;p28"/>
          <p:cNvGrpSpPr/>
          <p:nvPr/>
        </p:nvGrpSpPr>
        <p:grpSpPr>
          <a:xfrm>
            <a:off x="224933" y="5007413"/>
            <a:ext cx="2964857" cy="431008"/>
            <a:chOff x="-64507" y="0"/>
            <a:chExt cx="3953142" cy="574678"/>
          </a:xfrm>
        </p:grpSpPr>
        <p:grpSp>
          <p:nvGrpSpPr>
            <p:cNvPr id="996" name="Google Shape;996;p28"/>
            <p:cNvGrpSpPr/>
            <p:nvPr/>
          </p:nvGrpSpPr>
          <p:grpSpPr>
            <a:xfrm>
              <a:off x="0" y="0"/>
              <a:ext cx="3824130" cy="574678"/>
              <a:chOff x="0" y="0"/>
              <a:chExt cx="929834" cy="139732"/>
            </a:xfrm>
          </p:grpSpPr>
          <p:sp>
            <p:nvSpPr>
              <p:cNvPr id="997" name="Google Shape;997;p28"/>
              <p:cNvSpPr/>
              <p:nvPr/>
            </p:nvSpPr>
            <p:spPr>
              <a:xfrm>
                <a:off x="0" y="0"/>
                <a:ext cx="929834" cy="139732"/>
              </a:xfrm>
              <a:custGeom>
                <a:avLst/>
                <a:gdLst/>
                <a:ahLst/>
                <a:cxnLst/>
                <a:rect l="l" t="t" r="r" b="b"/>
                <a:pathLst>
                  <a:path w="929834" h="139732" extrusionOk="0">
                    <a:moveTo>
                      <a:pt x="0" y="0"/>
                    </a:moveTo>
                    <a:lnTo>
                      <a:pt x="929834" y="0"/>
                    </a:lnTo>
                    <a:lnTo>
                      <a:pt x="929834"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998" name="Google Shape;998;p28"/>
              <p:cNvSpPr txBox="1"/>
              <p:nvPr/>
            </p:nvSpPr>
            <p:spPr>
              <a:xfrm>
                <a:off x="0" y="0"/>
                <a:ext cx="929834"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99" name="Google Shape;999;p28"/>
            <p:cNvSpPr txBox="1"/>
            <p:nvPr/>
          </p:nvSpPr>
          <p:spPr>
            <a:xfrm>
              <a:off x="-64507" y="132211"/>
              <a:ext cx="3953142" cy="310256"/>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b="1" i="0" u="none" strike="noStrike" cap="none" dirty="0">
                  <a:solidFill>
                    <a:srgbClr val="FFFFFF"/>
                  </a:solidFill>
                  <a:latin typeface="Ubuntu"/>
                  <a:ea typeface="Ubuntu"/>
                  <a:cs typeface="Ubuntu"/>
                  <a:sym typeface="Ubuntu"/>
                </a:rPr>
                <a:t>ЗАСТОСОВАНА МЕТОДОЛОГІЯ</a:t>
              </a:r>
              <a:endParaRPr dirty="0"/>
            </a:p>
          </p:txBody>
        </p:sp>
      </p:grpSp>
      <p:grpSp>
        <p:nvGrpSpPr>
          <p:cNvPr id="1000" name="Google Shape;1000;p28"/>
          <p:cNvGrpSpPr/>
          <p:nvPr/>
        </p:nvGrpSpPr>
        <p:grpSpPr>
          <a:xfrm>
            <a:off x="273313" y="6641719"/>
            <a:ext cx="2868098" cy="431008"/>
            <a:chOff x="0" y="0"/>
            <a:chExt cx="3824130" cy="574678"/>
          </a:xfrm>
        </p:grpSpPr>
        <p:grpSp>
          <p:nvGrpSpPr>
            <p:cNvPr id="1001" name="Google Shape;1001;p28"/>
            <p:cNvGrpSpPr/>
            <p:nvPr/>
          </p:nvGrpSpPr>
          <p:grpSpPr>
            <a:xfrm>
              <a:off x="0" y="0"/>
              <a:ext cx="3824130" cy="574678"/>
              <a:chOff x="0" y="0"/>
              <a:chExt cx="929834" cy="139732"/>
            </a:xfrm>
          </p:grpSpPr>
          <p:sp>
            <p:nvSpPr>
              <p:cNvPr id="1002" name="Google Shape;1002;p28"/>
              <p:cNvSpPr/>
              <p:nvPr/>
            </p:nvSpPr>
            <p:spPr>
              <a:xfrm>
                <a:off x="0" y="0"/>
                <a:ext cx="929834" cy="139732"/>
              </a:xfrm>
              <a:custGeom>
                <a:avLst/>
                <a:gdLst/>
                <a:ahLst/>
                <a:cxnLst/>
                <a:rect l="l" t="t" r="r" b="b"/>
                <a:pathLst>
                  <a:path w="929834" h="139732" extrusionOk="0">
                    <a:moveTo>
                      <a:pt x="0" y="0"/>
                    </a:moveTo>
                    <a:lnTo>
                      <a:pt x="929834" y="0"/>
                    </a:lnTo>
                    <a:lnTo>
                      <a:pt x="929834"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1003" name="Google Shape;1003;p28"/>
              <p:cNvSpPr txBox="1"/>
              <p:nvPr/>
            </p:nvSpPr>
            <p:spPr>
              <a:xfrm>
                <a:off x="0" y="0"/>
                <a:ext cx="929834"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004" name="Google Shape;1004;p28"/>
            <p:cNvSpPr txBox="1"/>
            <p:nvPr/>
          </p:nvSpPr>
          <p:spPr>
            <a:xfrm>
              <a:off x="107177" y="125033"/>
              <a:ext cx="3609777" cy="324612"/>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sz="1599" b="1" i="0" u="none" strike="noStrike" cap="none">
                  <a:solidFill>
                    <a:srgbClr val="FFFFFF"/>
                  </a:solidFill>
                  <a:latin typeface="Ubuntu"/>
                  <a:ea typeface="Ubuntu"/>
                  <a:cs typeface="Ubuntu"/>
                  <a:sym typeface="Ubuntu"/>
                </a:rPr>
                <a:t>ОСНОВНІ РЕЗУЛЬТАТИ</a:t>
              </a:r>
              <a:endParaRPr/>
            </a:p>
          </p:txBody>
        </p:sp>
      </p:grpSp>
      <p:grpSp>
        <p:nvGrpSpPr>
          <p:cNvPr id="1005" name="Google Shape;1005;p28"/>
          <p:cNvGrpSpPr/>
          <p:nvPr/>
        </p:nvGrpSpPr>
        <p:grpSpPr>
          <a:xfrm>
            <a:off x="5153534" y="1304761"/>
            <a:ext cx="1990516" cy="497629"/>
            <a:chOff x="0" y="0"/>
            <a:chExt cx="2654021" cy="663505"/>
          </a:xfrm>
        </p:grpSpPr>
        <p:sp>
          <p:nvSpPr>
            <p:cNvPr id="1006" name="Google Shape;1006;p28"/>
            <p:cNvSpPr/>
            <p:nvPr/>
          </p:nvSpPr>
          <p:spPr>
            <a:xfrm>
              <a:off x="0" y="0"/>
              <a:ext cx="2654021" cy="663505"/>
            </a:xfrm>
            <a:custGeom>
              <a:avLst/>
              <a:gdLst/>
              <a:ahLst/>
              <a:cxnLst/>
              <a:rect l="l" t="t" r="r" b="b"/>
              <a:pathLst>
                <a:path w="2654021" h="663505" extrusionOk="0">
                  <a:moveTo>
                    <a:pt x="0" y="0"/>
                  </a:moveTo>
                  <a:lnTo>
                    <a:pt x="2654021" y="0"/>
                  </a:lnTo>
                  <a:lnTo>
                    <a:pt x="2654021" y="663505"/>
                  </a:lnTo>
                  <a:lnTo>
                    <a:pt x="0" y="663505"/>
                  </a:lnTo>
                  <a:lnTo>
                    <a:pt x="0" y="0"/>
                  </a:lnTo>
                  <a:close/>
                </a:path>
              </a:pathLst>
            </a:custGeom>
            <a:blipFill rotWithShape="1">
              <a:blip r:embed="rId4">
                <a:alphaModFix/>
              </a:blip>
              <a:stretch>
                <a:fillRect/>
              </a:stretch>
            </a:blipFill>
            <a:ln>
              <a:noFill/>
            </a:ln>
          </p:spPr>
        </p:sp>
        <p:sp>
          <p:nvSpPr>
            <p:cNvPr id="1007" name="Google Shape;1007;p28"/>
            <p:cNvSpPr/>
            <p:nvPr/>
          </p:nvSpPr>
          <p:spPr>
            <a:xfrm>
              <a:off x="780535" y="0"/>
              <a:ext cx="458863" cy="663505"/>
            </a:xfrm>
            <a:custGeom>
              <a:avLst/>
              <a:gdLst/>
              <a:ahLst/>
              <a:cxnLst/>
              <a:rect l="l" t="t" r="r" b="b"/>
              <a:pathLst>
                <a:path w="458863" h="663505" extrusionOk="0">
                  <a:moveTo>
                    <a:pt x="0" y="0"/>
                  </a:moveTo>
                  <a:lnTo>
                    <a:pt x="458863" y="0"/>
                  </a:lnTo>
                  <a:lnTo>
                    <a:pt x="458863" y="663505"/>
                  </a:lnTo>
                  <a:lnTo>
                    <a:pt x="0" y="663505"/>
                  </a:lnTo>
                  <a:lnTo>
                    <a:pt x="0" y="0"/>
                  </a:lnTo>
                  <a:close/>
                </a:path>
              </a:pathLst>
            </a:custGeom>
            <a:blipFill rotWithShape="1">
              <a:blip r:embed="rId5">
                <a:alphaModFix/>
              </a:blip>
              <a:stretch>
                <a:fillRect l="-175349" r="-303019"/>
              </a:stretch>
            </a:blipFill>
            <a:ln>
              <a:noFill/>
            </a:ln>
          </p:spPr>
        </p:sp>
      </p:grpSp>
      <p:sp>
        <p:nvSpPr>
          <p:cNvPr id="1008" name="Google Shape;1008;p28"/>
          <p:cNvSpPr txBox="1"/>
          <p:nvPr/>
        </p:nvSpPr>
        <p:spPr>
          <a:xfrm>
            <a:off x="273313" y="3714151"/>
            <a:ext cx="6986042" cy="818388"/>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dirty="0">
                <a:solidFill>
                  <a:srgbClr val="1B3563"/>
                </a:solidFill>
                <a:latin typeface="Ubuntu"/>
                <a:ea typeface="Ubuntu"/>
                <a:cs typeface="Ubuntu"/>
                <a:sym typeface="Ubuntu"/>
              </a:rPr>
              <a:t>GLOMUS – </a:t>
            </a:r>
            <a:r>
              <a:rPr lang="en-US" sz="1200" b="0" i="0" u="none" strike="noStrike" cap="none" dirty="0" err="1">
                <a:solidFill>
                  <a:srgbClr val="1B3563"/>
                </a:solidFill>
                <a:latin typeface="Ubuntu"/>
                <a:ea typeface="Ubuntu"/>
                <a:cs typeface="Ubuntu"/>
                <a:sym typeface="Ubuntu"/>
              </a:rPr>
              <a:t>це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некомерційна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мережа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що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базується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цінностях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зосереджена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вищій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освіті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галузі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музики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танцю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сценічного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мистецтва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Це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переважно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скандинавська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ініціатива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яка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була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заснована</a:t>
            </a:r>
            <a:r>
              <a:rPr lang="en-US" sz="1200" b="0" i="0" u="none" strike="noStrike" cap="none" dirty="0">
                <a:solidFill>
                  <a:srgbClr val="1B3563"/>
                </a:solidFill>
                <a:latin typeface="Ubuntu"/>
                <a:ea typeface="Ubuntu"/>
                <a:cs typeface="Ubuntu"/>
                <a:sym typeface="Ubuntu"/>
              </a:rPr>
              <a:t> 15 </a:t>
            </a:r>
            <a:r>
              <a:rPr lang="en-US" sz="1200" b="0" i="0" u="none" strike="noStrike" cap="none" dirty="0" err="1">
                <a:solidFill>
                  <a:srgbClr val="1B3563"/>
                </a:solidFill>
                <a:latin typeface="Ubuntu"/>
                <a:ea typeface="Ubuntu"/>
                <a:cs typeface="Ubuntu"/>
                <a:sym typeface="Ubuntu"/>
              </a:rPr>
              <a:t>років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тому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ставить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перше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місце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художній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особистісний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розвиток</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студентів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сприяючи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міжкультурному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діалогу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художній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співпраці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Мережа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що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охоплює</a:t>
            </a:r>
            <a:r>
              <a:rPr lang="en-US" sz="1200" b="0" i="0" u="none" strike="noStrike" cap="none" dirty="0">
                <a:solidFill>
                  <a:srgbClr val="1B3563"/>
                </a:solidFill>
                <a:latin typeface="Ubuntu"/>
                <a:ea typeface="Ubuntu"/>
                <a:cs typeface="Ubuntu"/>
                <a:sym typeface="Ubuntu"/>
              </a:rPr>
              <a:t> 35 </a:t>
            </a:r>
            <a:r>
              <a:rPr lang="en-US" sz="1200" b="0" i="0" u="none" strike="noStrike" cap="none" dirty="0" err="1">
                <a:solidFill>
                  <a:srgbClr val="1B3563"/>
                </a:solidFill>
                <a:latin typeface="Ubuntu"/>
                <a:ea typeface="Ubuntu"/>
                <a:cs typeface="Ubuntu"/>
                <a:sym typeface="Ubuntu"/>
              </a:rPr>
              <a:t>країн</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має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меті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сприяти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позитивному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соціальному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розвитку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як</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місцевому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так</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глобальному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рівні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через</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творчу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взаємодію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співпрацю</a:t>
            </a:r>
            <a:r>
              <a:rPr lang="en-US" sz="1200" b="0" i="0" u="none" strike="noStrike" cap="none" dirty="0">
                <a:solidFill>
                  <a:srgbClr val="1B3563"/>
                </a:solidFill>
                <a:latin typeface="Ubuntu"/>
                <a:ea typeface="Ubuntu"/>
                <a:cs typeface="Ubuntu"/>
                <a:sym typeface="Ubuntu"/>
              </a:rPr>
              <a:t>. </a:t>
            </a:r>
            <a:endParaRPr dirty="0"/>
          </a:p>
        </p:txBody>
      </p:sp>
      <p:sp>
        <p:nvSpPr>
          <p:cNvPr id="1009" name="Google Shape;1009;p28"/>
          <p:cNvSpPr txBox="1"/>
          <p:nvPr/>
        </p:nvSpPr>
        <p:spPr>
          <a:xfrm>
            <a:off x="273313" y="5716601"/>
            <a:ext cx="6986042" cy="656463"/>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Методологія GLOMUS є інноваційною, оскільки використовує музику та мистецтво як міст для зближення світоглядів різних культур і країн, сприяючи глибокому міжкультурному розумінню та художній співпраці. За допомогою художньої співтворчості GLOMUS заохочує учасників вирішувати глобальні виклики, використовуючи творчість як інструмент діалогу та рефлексії. </a:t>
            </a:r>
            <a:endParaRPr/>
          </a:p>
        </p:txBody>
      </p:sp>
      <p:sp>
        <p:nvSpPr>
          <p:cNvPr id="1010" name="Google Shape;1010;p28"/>
          <p:cNvSpPr txBox="1"/>
          <p:nvPr/>
        </p:nvSpPr>
        <p:spPr>
          <a:xfrm>
            <a:off x="273313" y="7350907"/>
            <a:ext cx="6986042" cy="1628013"/>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Яскравим прикладом цієї інновації став табір GLOMUS 2022 в Орхусі, Данія, який зібрав близько 200 студентів та викладачів музичних і театральних установ з усього світу. Табір під назвою «ГЛОБАЛЬНИЙ ОПТИМІЗМ» досліджував, як молоді митці інтерпретують культурні, політичні та людські виклики світу після пандемії. Через виступи, дебати та публічні заходи учасники задавалися питанням, чи може мистецтво запропонувати зцілення, підняти нові питання або запропонувати рішення цих глобальних проблем. Міжкультурна співпраця в рамках табору, що тривала 10 днів у Musikhuset, дозволила місцевим жителям безпосередньо поспілкуватися з митцями, що зробило захід платформою для зв'язків як на глобальному, так і на рівні громади. Цей інклюзивний та творчий підхід демонструє, як GLOMUS використовує мистецтво для об'єднання різних точок зору та створення значущого міжкультурного діалогу. </a:t>
            </a:r>
            <a:endParaRPr/>
          </a:p>
        </p:txBody>
      </p:sp>
      <p:sp>
        <p:nvSpPr>
          <p:cNvPr id="1011" name="Google Shape;1011;p28"/>
          <p:cNvSpPr txBox="1"/>
          <p:nvPr/>
        </p:nvSpPr>
        <p:spPr>
          <a:xfrm>
            <a:off x="286979" y="1164181"/>
            <a:ext cx="4615421" cy="332613"/>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Виконавець/промоутер: </a:t>
            </a:r>
            <a:r>
              <a:rPr lang="en-US" sz="1199" b="1" i="0" u="none" strike="noStrike" cap="none">
                <a:solidFill>
                  <a:srgbClr val="9E5A9E"/>
                </a:solidFill>
                <a:latin typeface="Ubuntu"/>
                <a:ea typeface="Ubuntu"/>
                <a:cs typeface="Ubuntu"/>
                <a:sym typeface="Ubuntu"/>
              </a:rPr>
              <a:t>Королівська академія музики та Датська національна школа виконавських мистецтв </a:t>
            </a:r>
            <a:endParaRPr/>
          </a:p>
        </p:txBody>
      </p:sp>
      <p:sp>
        <p:nvSpPr>
          <p:cNvPr id="1012" name="Google Shape;1012;p28"/>
          <p:cNvSpPr txBox="1"/>
          <p:nvPr/>
        </p:nvSpPr>
        <p:spPr>
          <a:xfrm>
            <a:off x="273313" y="1671051"/>
            <a:ext cx="4723521" cy="170688"/>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Веб-сайт: </a:t>
            </a:r>
            <a:r>
              <a:rPr lang="en-US" sz="1199" b="1" i="0" u="none" strike="noStrike" cap="none">
                <a:solidFill>
                  <a:srgbClr val="9E5A9E"/>
                </a:solidFill>
                <a:latin typeface="Ubuntu"/>
                <a:ea typeface="Ubuntu"/>
                <a:cs typeface="Ubuntu"/>
                <a:sym typeface="Ubuntu"/>
              </a:rPr>
              <a:t>https://www.glomus.net </a:t>
            </a:r>
            <a:endParaRPr/>
          </a:p>
        </p:txBody>
      </p:sp>
      <p:sp>
        <p:nvSpPr>
          <p:cNvPr id="1013" name="Google Shape;1013;p28"/>
          <p:cNvSpPr txBox="1"/>
          <p:nvPr/>
        </p:nvSpPr>
        <p:spPr>
          <a:xfrm>
            <a:off x="273313" y="2051995"/>
            <a:ext cx="4723521" cy="818388"/>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Цільова група: </a:t>
            </a:r>
            <a:r>
              <a:rPr lang="en-US" sz="1199" b="1" i="0" u="none" strike="noStrike" cap="none">
                <a:solidFill>
                  <a:srgbClr val="9E5A9E"/>
                </a:solidFill>
                <a:latin typeface="Ubuntu"/>
                <a:ea typeface="Ubuntu"/>
                <a:cs typeface="Ubuntu"/>
                <a:sym typeface="Ubuntu"/>
              </a:rPr>
              <a:t>Цільовою групою GLOMUS є особи, які займаються вищою освітою в галузі музики, танцю та виконавських мистецтв, з акцентом на сприянні міжкультурному діалогу та художній співпраці. Сюди входять: студенти, викладачі, митці, менеджери. </a:t>
            </a:r>
            <a:endParaRPr/>
          </a:p>
        </p:txBody>
      </p:sp>
      <p:grpSp>
        <p:nvGrpSpPr>
          <p:cNvPr id="1014" name="Google Shape;1014;p28"/>
          <p:cNvGrpSpPr/>
          <p:nvPr/>
        </p:nvGrpSpPr>
        <p:grpSpPr>
          <a:xfrm>
            <a:off x="273313" y="348891"/>
            <a:ext cx="1820317" cy="611221"/>
            <a:chOff x="0" y="0"/>
            <a:chExt cx="2427090" cy="814962"/>
          </a:xfrm>
        </p:grpSpPr>
        <p:grpSp>
          <p:nvGrpSpPr>
            <p:cNvPr id="1015" name="Google Shape;1015;p28"/>
            <p:cNvGrpSpPr/>
            <p:nvPr/>
          </p:nvGrpSpPr>
          <p:grpSpPr>
            <a:xfrm>
              <a:off x="0" y="0"/>
              <a:ext cx="2427090" cy="814962"/>
              <a:chOff x="0" y="0"/>
              <a:chExt cx="590145" cy="198157"/>
            </a:xfrm>
          </p:grpSpPr>
          <p:sp>
            <p:nvSpPr>
              <p:cNvPr id="1016" name="Google Shape;1016;p28"/>
              <p:cNvSpPr/>
              <p:nvPr/>
            </p:nvSpPr>
            <p:spPr>
              <a:xfrm>
                <a:off x="0" y="0"/>
                <a:ext cx="590145" cy="198157"/>
              </a:xfrm>
              <a:custGeom>
                <a:avLst/>
                <a:gdLst/>
                <a:ahLst/>
                <a:cxnLst/>
                <a:rect l="l" t="t" r="r" b="b"/>
                <a:pathLst>
                  <a:path w="590145" h="198157" extrusionOk="0">
                    <a:moveTo>
                      <a:pt x="0" y="0"/>
                    </a:moveTo>
                    <a:lnTo>
                      <a:pt x="590145" y="0"/>
                    </a:lnTo>
                    <a:lnTo>
                      <a:pt x="590145" y="198157"/>
                    </a:lnTo>
                    <a:lnTo>
                      <a:pt x="0" y="198157"/>
                    </a:lnTo>
                    <a:close/>
                  </a:path>
                </a:pathLst>
              </a:custGeom>
              <a:gradFill>
                <a:gsLst>
                  <a:gs pos="0">
                    <a:srgbClr val="49C3CE"/>
                  </a:gs>
                  <a:gs pos="50980">
                    <a:srgbClr val="9854A1"/>
                  </a:gs>
                  <a:gs pos="100000">
                    <a:srgbClr val="F26F72"/>
                  </a:gs>
                </a:gsLst>
                <a:lin ang="12000000" scaled="0"/>
              </a:gradFill>
              <a:ln>
                <a:noFill/>
              </a:ln>
            </p:spPr>
          </p:sp>
          <p:sp>
            <p:nvSpPr>
              <p:cNvPr id="1017" name="Google Shape;1017;p28"/>
              <p:cNvSpPr txBox="1"/>
              <p:nvPr/>
            </p:nvSpPr>
            <p:spPr>
              <a:xfrm>
                <a:off x="0" y="0"/>
                <a:ext cx="590145" cy="198157"/>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018" name="Google Shape;1018;p28"/>
            <p:cNvSpPr txBox="1"/>
            <p:nvPr/>
          </p:nvSpPr>
          <p:spPr>
            <a:xfrm>
              <a:off x="68023" y="144083"/>
              <a:ext cx="2291045" cy="545846"/>
            </a:xfrm>
            <a:prstGeom prst="rect">
              <a:avLst/>
            </a:prstGeom>
            <a:noFill/>
            <a:ln>
              <a:noFill/>
            </a:ln>
          </p:spPr>
          <p:txBody>
            <a:bodyPr spcFirstLastPara="1" wrap="square" lIns="0" tIns="0" rIns="0" bIns="0" anchor="t" anchorCtr="0">
              <a:spAutoFit/>
            </a:bodyPr>
            <a:lstStyle/>
            <a:p>
              <a:pPr marL="0" marR="0" lvl="0" indent="0" algn="ctr" rtl="0">
                <a:lnSpc>
                  <a:spcPct val="108002"/>
                </a:lnSpc>
                <a:spcBef>
                  <a:spcPts val="0"/>
                </a:spcBef>
                <a:spcAft>
                  <a:spcPts val="0"/>
                </a:spcAft>
                <a:buNone/>
              </a:pPr>
              <a:r>
                <a:rPr lang="en-US" sz="2799" b="1" i="0" u="none" strike="noStrike" cap="none">
                  <a:solidFill>
                    <a:srgbClr val="FFFFFF"/>
                  </a:solidFill>
                  <a:latin typeface="Ubuntu"/>
                  <a:ea typeface="Ubuntu"/>
                  <a:cs typeface="Ubuntu"/>
                  <a:sym typeface="Ubuntu"/>
                </a:rPr>
                <a:t>GLOMUS</a:t>
              </a:r>
              <a:endParaRPr/>
            </a:p>
          </p:txBody>
        </p:sp>
      </p:grpSp>
      <p:sp>
        <p:nvSpPr>
          <p:cNvPr id="1019" name="Google Shape;1019;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
        <p:nvSpPr>
          <p:cNvPr id="1020" name="Google Shape;1020;p28"/>
          <p:cNvSpPr txBox="1"/>
          <p:nvPr/>
        </p:nvSpPr>
        <p:spPr>
          <a:xfrm>
            <a:off x="5302250" y="10315575"/>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28</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grpSp>
        <p:nvGrpSpPr>
          <p:cNvPr id="1025" name="Google Shape;1025;p29"/>
          <p:cNvGrpSpPr/>
          <p:nvPr/>
        </p:nvGrpSpPr>
        <p:grpSpPr>
          <a:xfrm>
            <a:off x="7395738" y="7697079"/>
            <a:ext cx="118846" cy="2846949"/>
            <a:chOff x="0" y="1"/>
            <a:chExt cx="158463" cy="3795931"/>
          </a:xfrm>
        </p:grpSpPr>
        <p:sp>
          <p:nvSpPr>
            <p:cNvPr id="1026" name="Google Shape;1026;p29"/>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1027" name="Google Shape;1027;p29"/>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1B3563"/>
                  </a:solidFill>
                  <a:latin typeface="Ubuntu"/>
                  <a:ea typeface="Ubuntu"/>
                  <a:cs typeface="Ubuntu"/>
                  <a:sym typeface="Ubuntu"/>
                </a:rPr>
                <a:t>Посібник з кращих практик «Мій мир» </a:t>
              </a:r>
              <a:endParaRPr/>
            </a:p>
          </p:txBody>
        </p:sp>
      </p:grpSp>
      <p:grpSp>
        <p:nvGrpSpPr>
          <p:cNvPr id="1028" name="Google Shape;1028;p29"/>
          <p:cNvGrpSpPr/>
          <p:nvPr/>
        </p:nvGrpSpPr>
        <p:grpSpPr>
          <a:xfrm>
            <a:off x="7548138" y="7849479"/>
            <a:ext cx="118846" cy="2846949"/>
            <a:chOff x="0" y="1"/>
            <a:chExt cx="158463" cy="3795931"/>
          </a:xfrm>
        </p:grpSpPr>
        <p:sp>
          <p:nvSpPr>
            <p:cNvPr id="1029" name="Google Shape;1029;p29"/>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1030" name="Google Shape;1030;p29"/>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002060"/>
                  </a:solidFill>
                  <a:latin typeface="Ubuntu"/>
                  <a:ea typeface="Ubuntu"/>
                  <a:cs typeface="Ubuntu"/>
                  <a:sym typeface="Ubuntu"/>
                </a:rPr>
                <a:t>Музика для молоді: дорожня карта підходу до побудови миру </a:t>
              </a:r>
              <a:endParaRPr/>
            </a:p>
          </p:txBody>
        </p:sp>
      </p:grpSp>
      <p:grpSp>
        <p:nvGrpSpPr>
          <p:cNvPr id="1031" name="Google Shape;1031;p29"/>
          <p:cNvGrpSpPr/>
          <p:nvPr/>
        </p:nvGrpSpPr>
        <p:grpSpPr>
          <a:xfrm>
            <a:off x="273313" y="3827738"/>
            <a:ext cx="2000861" cy="431008"/>
            <a:chOff x="0" y="0"/>
            <a:chExt cx="2667814" cy="574678"/>
          </a:xfrm>
        </p:grpSpPr>
        <p:grpSp>
          <p:nvGrpSpPr>
            <p:cNvPr id="1032" name="Google Shape;1032;p29"/>
            <p:cNvGrpSpPr/>
            <p:nvPr/>
          </p:nvGrpSpPr>
          <p:grpSpPr>
            <a:xfrm>
              <a:off x="0" y="0"/>
              <a:ext cx="2667814" cy="574678"/>
              <a:chOff x="0" y="0"/>
              <a:chExt cx="648677" cy="139732"/>
            </a:xfrm>
          </p:grpSpPr>
          <p:sp>
            <p:nvSpPr>
              <p:cNvPr id="1033" name="Google Shape;1033;p29"/>
              <p:cNvSpPr/>
              <p:nvPr/>
            </p:nvSpPr>
            <p:spPr>
              <a:xfrm>
                <a:off x="0" y="0"/>
                <a:ext cx="648677" cy="139732"/>
              </a:xfrm>
              <a:custGeom>
                <a:avLst/>
                <a:gdLst/>
                <a:ahLst/>
                <a:cxnLst/>
                <a:rect l="l" t="t" r="r" b="b"/>
                <a:pathLst>
                  <a:path w="648677" h="139732" extrusionOk="0">
                    <a:moveTo>
                      <a:pt x="0" y="0"/>
                    </a:moveTo>
                    <a:lnTo>
                      <a:pt x="648677" y="0"/>
                    </a:lnTo>
                    <a:lnTo>
                      <a:pt x="648677"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1034" name="Google Shape;1034;p29"/>
              <p:cNvSpPr txBox="1"/>
              <p:nvPr/>
            </p:nvSpPr>
            <p:spPr>
              <a:xfrm>
                <a:off x="0" y="0"/>
                <a:ext cx="648677"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035" name="Google Shape;1035;p29"/>
            <p:cNvSpPr txBox="1"/>
            <p:nvPr/>
          </p:nvSpPr>
          <p:spPr>
            <a:xfrm>
              <a:off x="74769" y="125033"/>
              <a:ext cx="2518276" cy="324612"/>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sz="1599" b="1" i="0" u="none" strike="noStrike" cap="none">
                  <a:solidFill>
                    <a:srgbClr val="FFFFFF"/>
                  </a:solidFill>
                  <a:latin typeface="Ubuntu"/>
                  <a:ea typeface="Ubuntu"/>
                  <a:cs typeface="Ubuntu"/>
                  <a:sym typeface="Ubuntu"/>
                </a:rPr>
                <a:t>ОПИС</a:t>
              </a:r>
              <a:endParaRPr/>
            </a:p>
          </p:txBody>
        </p:sp>
      </p:grpSp>
      <p:grpSp>
        <p:nvGrpSpPr>
          <p:cNvPr id="1036" name="Google Shape;1036;p29"/>
          <p:cNvGrpSpPr/>
          <p:nvPr/>
        </p:nvGrpSpPr>
        <p:grpSpPr>
          <a:xfrm>
            <a:off x="273313" y="6043070"/>
            <a:ext cx="3036776" cy="505817"/>
            <a:chOff x="0" y="0"/>
            <a:chExt cx="4049034" cy="674424"/>
          </a:xfrm>
        </p:grpSpPr>
        <p:grpSp>
          <p:nvGrpSpPr>
            <p:cNvPr id="1037" name="Google Shape;1037;p29"/>
            <p:cNvGrpSpPr/>
            <p:nvPr/>
          </p:nvGrpSpPr>
          <p:grpSpPr>
            <a:xfrm>
              <a:off x="0" y="0"/>
              <a:ext cx="3824130" cy="674424"/>
              <a:chOff x="0" y="0"/>
              <a:chExt cx="929834" cy="163985"/>
            </a:xfrm>
          </p:grpSpPr>
          <p:sp>
            <p:nvSpPr>
              <p:cNvPr id="1038" name="Google Shape;1038;p29"/>
              <p:cNvSpPr/>
              <p:nvPr/>
            </p:nvSpPr>
            <p:spPr>
              <a:xfrm>
                <a:off x="0" y="0"/>
                <a:ext cx="929834" cy="139732"/>
              </a:xfrm>
              <a:custGeom>
                <a:avLst/>
                <a:gdLst/>
                <a:ahLst/>
                <a:cxnLst/>
                <a:rect l="l" t="t" r="r" b="b"/>
                <a:pathLst>
                  <a:path w="929834" h="139732" extrusionOk="0">
                    <a:moveTo>
                      <a:pt x="0" y="0"/>
                    </a:moveTo>
                    <a:lnTo>
                      <a:pt x="929834" y="0"/>
                    </a:lnTo>
                    <a:lnTo>
                      <a:pt x="929834"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1039" name="Google Shape;1039;p29"/>
              <p:cNvSpPr txBox="1"/>
              <p:nvPr/>
            </p:nvSpPr>
            <p:spPr>
              <a:xfrm>
                <a:off x="0" y="24253"/>
                <a:ext cx="929834"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040" name="Google Shape;1040;p29"/>
            <p:cNvSpPr txBox="1"/>
            <p:nvPr/>
          </p:nvSpPr>
          <p:spPr>
            <a:xfrm>
              <a:off x="0" y="132211"/>
              <a:ext cx="4049034" cy="310256"/>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b="1" i="0" u="none" strike="noStrike" cap="none" dirty="0">
                  <a:solidFill>
                    <a:srgbClr val="FFFFFF"/>
                  </a:solidFill>
                  <a:latin typeface="Ubuntu"/>
                  <a:ea typeface="Ubuntu"/>
                  <a:cs typeface="Ubuntu"/>
                  <a:sym typeface="Ubuntu"/>
                </a:rPr>
                <a:t>ЗАСТОСОВАНА МЕТОДОЛОГІЯ</a:t>
              </a:r>
              <a:endParaRPr dirty="0"/>
            </a:p>
          </p:txBody>
        </p:sp>
      </p:grpSp>
      <p:sp>
        <p:nvSpPr>
          <p:cNvPr id="1041" name="Google Shape;1041;p29"/>
          <p:cNvSpPr/>
          <p:nvPr/>
        </p:nvSpPr>
        <p:spPr>
          <a:xfrm>
            <a:off x="5617138" y="575787"/>
            <a:ext cx="1642216" cy="1642216"/>
          </a:xfrm>
          <a:custGeom>
            <a:avLst/>
            <a:gdLst/>
            <a:ahLst/>
            <a:cxnLst/>
            <a:rect l="l" t="t" r="r" b="b"/>
            <a:pathLst>
              <a:path w="812800" h="812800" extrusionOk="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9"/>
          <p:cNvSpPr txBox="1"/>
          <p:nvPr/>
        </p:nvSpPr>
        <p:spPr>
          <a:xfrm>
            <a:off x="273313" y="4458981"/>
            <a:ext cx="6986042" cy="1304163"/>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dirty="0">
                <a:solidFill>
                  <a:srgbClr val="1B3563"/>
                </a:solidFill>
                <a:latin typeface="Ubuntu"/>
                <a:ea typeface="Ubuntu"/>
                <a:cs typeface="Ubuntu"/>
                <a:sym typeface="Ubuntu"/>
              </a:rPr>
              <a:t>Playing For Change — </a:t>
            </a:r>
            <a:r>
              <a:rPr lang="en-US" sz="1200" b="0" i="0" u="none" strike="noStrike" cap="none" dirty="0" err="1">
                <a:solidFill>
                  <a:srgbClr val="1B3563"/>
                </a:solidFill>
                <a:latin typeface="Ubuntu"/>
                <a:ea typeface="Ubuntu"/>
                <a:cs typeface="Ubuntu"/>
                <a:sym typeface="Ubuntu"/>
              </a:rPr>
              <a:t>це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мультимедійний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музичний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проект</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заснований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a:t>
            </a:r>
            <a:r>
              <a:rPr lang="en-US" sz="1200" b="0" i="0" u="none" strike="noStrike" cap="none" dirty="0">
                <a:solidFill>
                  <a:srgbClr val="1B3563"/>
                </a:solidFill>
                <a:latin typeface="Ubuntu"/>
                <a:ea typeface="Ubuntu"/>
                <a:cs typeface="Ubuntu"/>
                <a:sym typeface="Ubuntu"/>
              </a:rPr>
              <a:t> 2002 </a:t>
            </a:r>
            <a:r>
              <a:rPr lang="en-US" sz="1200" b="0" i="0" u="none" strike="noStrike" cap="none" dirty="0" err="1">
                <a:solidFill>
                  <a:srgbClr val="1B3563"/>
                </a:solidFill>
                <a:latin typeface="Ubuntu"/>
                <a:ea typeface="Ubuntu"/>
                <a:cs typeface="Ubuntu"/>
                <a:sym typeface="Ubuntu"/>
              </a:rPr>
              <a:t>році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Марком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Джонсоном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Вітні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Кроенке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метою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об'єднання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натхнення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світу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допомогою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музики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проекті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беруть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участь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музиканти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співаки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усього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світу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які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створюють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Пісні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усього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світу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що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підкреслюють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об'єднуючу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силу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музики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a:t>
            </a:r>
            <a:r>
              <a:rPr lang="en-US" sz="1200" b="0" i="0" u="none" strike="noStrike" cap="none" dirty="0">
                <a:solidFill>
                  <a:srgbClr val="1B3563"/>
                </a:solidFill>
                <a:latin typeface="Ubuntu"/>
                <a:ea typeface="Ubuntu"/>
                <a:cs typeface="Ubuntu"/>
                <a:sym typeface="Ubuntu"/>
              </a:rPr>
              <a:t> 2007 </a:t>
            </a:r>
            <a:r>
              <a:rPr lang="en-US" sz="1200" b="0" i="0" u="none" strike="noStrike" cap="none" dirty="0" err="1">
                <a:solidFill>
                  <a:srgbClr val="1B3563"/>
                </a:solidFill>
                <a:latin typeface="Ubuntu"/>
                <a:ea typeface="Ubuntu"/>
                <a:cs typeface="Ubuntu"/>
                <a:sym typeface="Ubuntu"/>
              </a:rPr>
              <a:t>році</a:t>
            </a:r>
            <a:r>
              <a:rPr lang="en-US" sz="1200" b="0" i="0" u="none" strike="noStrike" cap="none" dirty="0">
                <a:solidFill>
                  <a:srgbClr val="1B3563"/>
                </a:solidFill>
                <a:latin typeface="Ubuntu"/>
                <a:ea typeface="Ubuntu"/>
                <a:cs typeface="Ubuntu"/>
                <a:sym typeface="Ubuntu"/>
              </a:rPr>
              <a:t> Playing For Change </a:t>
            </a:r>
            <a:r>
              <a:rPr lang="en-US" sz="1200" b="0" i="0" u="none" strike="noStrike" cap="none" dirty="0" err="1">
                <a:solidFill>
                  <a:srgbClr val="1B3563"/>
                </a:solidFill>
                <a:latin typeface="Ubuntu"/>
                <a:ea typeface="Ubuntu"/>
                <a:cs typeface="Ubuntu"/>
                <a:sym typeface="Ubuntu"/>
              </a:rPr>
              <a:t>заснував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некомерційну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фундацію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яка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будує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музичні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художні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школи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для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дітей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всьому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світі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Завдяки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глобальній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музичній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співпраці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виступам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проект</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поширює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послання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любові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надії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єдності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демонструючи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що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музика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долає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кордони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об'єднує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людей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незалежно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від</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їхнього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походження</a:t>
            </a:r>
            <a:r>
              <a:rPr lang="en-US" sz="1200" b="0" i="0" u="none" strike="noStrike" cap="none" dirty="0">
                <a:solidFill>
                  <a:srgbClr val="1B3563"/>
                </a:solidFill>
                <a:latin typeface="Ubuntu"/>
                <a:ea typeface="Ubuntu"/>
                <a:cs typeface="Ubuntu"/>
                <a:sym typeface="Ubuntu"/>
              </a:rPr>
              <a:t>. </a:t>
            </a:r>
            <a:endParaRPr dirty="0"/>
          </a:p>
          <a:p>
            <a:pPr marL="0" marR="0" lvl="0" indent="0" algn="l" rtl="0">
              <a:lnSpc>
                <a:spcPct val="108000"/>
              </a:lnSpc>
              <a:spcBef>
                <a:spcPts val="0"/>
              </a:spcBef>
              <a:spcAft>
                <a:spcPts val="0"/>
              </a:spcAft>
              <a:buNone/>
            </a:pPr>
            <a:endParaRPr sz="1200" b="0" i="0" u="none" strike="noStrike" cap="none" dirty="0">
              <a:solidFill>
                <a:srgbClr val="1B3563"/>
              </a:solidFill>
              <a:latin typeface="Ubuntu"/>
              <a:ea typeface="Ubuntu"/>
              <a:cs typeface="Ubuntu"/>
              <a:sym typeface="Ubuntu"/>
            </a:endParaRPr>
          </a:p>
        </p:txBody>
      </p:sp>
      <p:sp>
        <p:nvSpPr>
          <p:cNvPr id="1043" name="Google Shape;1043;p29"/>
          <p:cNvSpPr txBox="1"/>
          <p:nvPr/>
        </p:nvSpPr>
        <p:spPr>
          <a:xfrm>
            <a:off x="273313" y="6548887"/>
            <a:ext cx="6986042" cy="3409188"/>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Методологія Playing For Change (PFC) є інноваційною завдяки унікальному підходу до музичної співпраці та соціального впливу. Ключові аспекти, які виділяють її серед інших, включають:</a:t>
            </a:r>
            <a:endParaRPr/>
          </a:p>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 Глобальна музична співпраця – PFC записує музикантів з різних культурних середовищ у їхньому природному оточенні та об'єднує їхні виступи в цілісні глобальні відео «Songs Around the World» (Пісні з усього світу). Цей підхід об'єднує музикантів через кордони, демонструючи універсальність музики.</a:t>
            </a:r>
            <a:endParaRPr/>
          </a:p>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 Мобільна студія звукозапису – використання PFC мобільної студії звукозапису, яка спочатку працювала на батареях для гольф-карів, дозволяє їм подорожувати до віддалених районів і записувати вуличних музикантів безпосередньо в їхніх громадах. Цей метод зберігає автентичність і культурне багатство внеску кожного артиста.</a:t>
            </a:r>
            <a:endParaRPr/>
          </a:p>
          <a:p>
            <a:pPr marL="0" marR="0" lvl="0" indent="0" algn="l" rtl="0">
              <a:lnSpc>
                <a:spcPct val="108000"/>
              </a:lnSpc>
              <a:spcBef>
                <a:spcPts val="0"/>
              </a:spcBef>
              <a:spcAft>
                <a:spcPts val="0"/>
              </a:spcAft>
              <a:buNone/>
            </a:pPr>
            <a:endParaRPr sz="1200" b="0" i="0" u="none" strike="noStrike" cap="none">
              <a:solidFill>
                <a:srgbClr val="1B3563"/>
              </a:solidFill>
              <a:latin typeface="Ubuntu"/>
              <a:ea typeface="Ubuntu"/>
              <a:cs typeface="Ubuntu"/>
              <a:sym typeface="Ubuntu"/>
            </a:endParaRPr>
          </a:p>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 Акцент на автентичності та культурному розмаїтті – Записуючи виступи в природному, відкритому середовищі, PFC підкреслює унікальний культурний контекст кожного музиканта, створюючи більш органічне та справжнє представлення світової музики.</a:t>
            </a:r>
            <a:endParaRPr/>
          </a:p>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 Використання мультимедіа для соціальних змін – PFC поєднує музику, кіно та цифрові платформи, щоб охопити величезну глобальну аудиторію, використовуючи силу вірусних відео для натхнення, зв'язку та залучення понад 2 мільярдів глядачів по всьому світу.</a:t>
            </a:r>
            <a:endParaRPr/>
          </a:p>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 Інтеграція соціального впливу з мистецтвом – Поєднання музичного виробництва PFC зі створенням освітніх програм та музичних шкіл у малозабезпечених громадах є ключовою частиною його місії використовувати музику як інструмент позитивних соціальних змін. Цей подвійний фокус на мистецтві та благодійності додає глибини його методології. </a:t>
            </a:r>
            <a:endParaRPr/>
          </a:p>
          <a:p>
            <a:pPr marL="0" marR="0" lvl="0" indent="0" algn="l" rtl="0">
              <a:lnSpc>
                <a:spcPct val="108000"/>
              </a:lnSpc>
              <a:spcBef>
                <a:spcPts val="0"/>
              </a:spcBef>
              <a:spcAft>
                <a:spcPts val="0"/>
              </a:spcAft>
              <a:buNone/>
            </a:pPr>
            <a:endParaRPr sz="1200" b="0" i="0" u="none" strike="noStrike" cap="none">
              <a:solidFill>
                <a:srgbClr val="1B3563"/>
              </a:solidFill>
              <a:latin typeface="Ubuntu"/>
              <a:ea typeface="Ubuntu"/>
              <a:cs typeface="Ubuntu"/>
              <a:sym typeface="Ubuntu"/>
            </a:endParaRPr>
          </a:p>
        </p:txBody>
      </p:sp>
      <p:sp>
        <p:nvSpPr>
          <p:cNvPr id="1044" name="Google Shape;1044;p29"/>
          <p:cNvSpPr txBox="1"/>
          <p:nvPr/>
        </p:nvSpPr>
        <p:spPr>
          <a:xfrm>
            <a:off x="273313" y="1041177"/>
            <a:ext cx="5135813" cy="2113788"/>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dirty="0" err="1">
                <a:solidFill>
                  <a:srgbClr val="1B3563"/>
                </a:solidFill>
                <a:latin typeface="Ubuntu"/>
                <a:ea typeface="Ubuntu"/>
                <a:cs typeface="Ubuntu"/>
                <a:sym typeface="Ubuntu"/>
              </a:rPr>
              <a:t>Цільова</a:t>
            </a:r>
            <a:r>
              <a:rPr lang="en-US" sz="1199" b="1" i="0" u="none" strike="noStrike" cap="none" dirty="0">
                <a:solidFill>
                  <a:srgbClr val="1B3563"/>
                </a:solidFill>
                <a:latin typeface="Ubuntu"/>
                <a:ea typeface="Ubuntu"/>
                <a:cs typeface="Ubuntu"/>
                <a:sym typeface="Ubuntu"/>
              </a:rPr>
              <a:t> </a:t>
            </a:r>
            <a:r>
              <a:rPr lang="en-US" sz="1199" b="1" i="0" u="none" strike="noStrike" cap="none" dirty="0" err="1">
                <a:solidFill>
                  <a:srgbClr val="1B3563"/>
                </a:solidFill>
                <a:latin typeface="Ubuntu"/>
                <a:ea typeface="Ubuntu"/>
                <a:cs typeface="Ubuntu"/>
                <a:sym typeface="Ubuntu"/>
              </a:rPr>
              <a:t>група</a:t>
            </a:r>
            <a:r>
              <a:rPr lang="en-US" sz="1199" b="1" i="0" u="none" strike="noStrike" cap="none" dirty="0">
                <a:solidFill>
                  <a:srgbClr val="1B3563"/>
                </a:solidFill>
                <a:latin typeface="Ubuntu"/>
                <a:ea typeface="Ubuntu"/>
                <a:cs typeface="Ubuntu"/>
                <a:sym typeface="Ubuntu"/>
              </a:rPr>
              <a:t> (</a:t>
            </a:r>
            <a:r>
              <a:rPr lang="en-US" sz="1199" b="1" i="0" u="none" strike="noStrike" cap="none" dirty="0" err="1">
                <a:solidFill>
                  <a:srgbClr val="1B3563"/>
                </a:solidFill>
                <a:latin typeface="Ubuntu"/>
                <a:ea typeface="Ubuntu"/>
                <a:cs typeface="Ubuntu"/>
                <a:sym typeface="Ubuntu"/>
              </a:rPr>
              <a:t>групи</a:t>
            </a:r>
            <a:r>
              <a:rPr lang="en-US" sz="1199" b="1" i="0" u="none" strike="noStrike" cap="none" dirty="0">
                <a:solidFill>
                  <a:srgbClr val="1B3563"/>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Музиканти</a:t>
            </a:r>
            <a:r>
              <a:rPr lang="en-US" sz="1199" b="1" i="0" u="none" strike="noStrike" cap="none" dirty="0">
                <a:solidFill>
                  <a:srgbClr val="9E5A9E"/>
                </a:solidFill>
                <a:latin typeface="Ubuntu"/>
                <a:ea typeface="Ubuntu"/>
                <a:cs typeface="Ubuntu"/>
                <a:sym typeface="Ubuntu"/>
              </a:rPr>
              <a:t> – </a:t>
            </a:r>
            <a:r>
              <a:rPr lang="en-US" sz="1199" b="1" i="0" u="none" strike="noStrike" cap="none" dirty="0" err="1">
                <a:solidFill>
                  <a:srgbClr val="9E5A9E"/>
                </a:solidFill>
                <a:latin typeface="Ubuntu"/>
                <a:ea typeface="Ubuntu"/>
                <a:cs typeface="Ubuntu"/>
                <a:sym typeface="Ubuntu"/>
              </a:rPr>
              <a:t>особливо</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вуличні</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музиканти</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та</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артисти</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з</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малозабезпечених</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громад</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по</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всьому</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світу</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яким</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надається</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платформа</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для</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демонстрації</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своїх</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талантів</a:t>
            </a:r>
            <a:r>
              <a:rPr lang="en-US" sz="1199" b="1" i="0" u="none" strike="noStrike" cap="none" dirty="0">
                <a:solidFill>
                  <a:srgbClr val="9E5A9E"/>
                </a:solidFill>
                <a:latin typeface="Ubuntu"/>
                <a:ea typeface="Ubuntu"/>
                <a:cs typeface="Ubuntu"/>
                <a:sym typeface="Ubuntu"/>
              </a:rPr>
              <a:t>.</a:t>
            </a:r>
            <a:endParaRPr dirty="0"/>
          </a:p>
          <a:p>
            <a:pPr marL="0" marR="0" lvl="0" indent="0" algn="l" rtl="0">
              <a:lnSpc>
                <a:spcPct val="108006"/>
              </a:lnSpc>
              <a:spcBef>
                <a:spcPts val="0"/>
              </a:spcBef>
              <a:spcAft>
                <a:spcPts val="0"/>
              </a:spcAft>
              <a:buNone/>
            </a:pPr>
            <a:r>
              <a:rPr lang="en-US" sz="1199" b="1" i="0" u="none" strike="noStrike" cap="none" dirty="0" err="1">
                <a:solidFill>
                  <a:srgbClr val="9E5A9E"/>
                </a:solidFill>
                <a:latin typeface="Ubuntu"/>
                <a:ea typeface="Ubuntu"/>
                <a:cs typeface="Ubuntu"/>
                <a:sym typeface="Ubuntu"/>
              </a:rPr>
              <a:t>Любителі</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музики</a:t>
            </a:r>
            <a:r>
              <a:rPr lang="en-US" sz="1199" b="1" i="0" u="none" strike="noStrike" cap="none" dirty="0">
                <a:solidFill>
                  <a:srgbClr val="9E5A9E"/>
                </a:solidFill>
                <a:latin typeface="Ubuntu"/>
                <a:ea typeface="Ubuntu"/>
                <a:cs typeface="Ubuntu"/>
                <a:sym typeface="Ubuntu"/>
              </a:rPr>
              <a:t> – </a:t>
            </a:r>
            <a:r>
              <a:rPr lang="en-US" sz="1199" b="1" i="0" u="none" strike="noStrike" cap="none" dirty="0" err="1">
                <a:solidFill>
                  <a:srgbClr val="9E5A9E"/>
                </a:solidFill>
                <a:latin typeface="Ubuntu"/>
                <a:ea typeface="Ubuntu"/>
                <a:cs typeface="Ubuntu"/>
                <a:sym typeface="Ubuntu"/>
              </a:rPr>
              <a:t>люди</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по</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всьому</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світу</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які</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цінують</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різноманітні</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музичні</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жанри</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та</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підтримують</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ідею</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музики</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як</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інструменту</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єдності</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та</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соціальних</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змін</a:t>
            </a:r>
            <a:r>
              <a:rPr lang="en-US" sz="1199" b="1" i="0" u="none" strike="noStrike" cap="none" dirty="0">
                <a:solidFill>
                  <a:srgbClr val="9E5A9E"/>
                </a:solidFill>
                <a:latin typeface="Ubuntu"/>
                <a:ea typeface="Ubuntu"/>
                <a:cs typeface="Ubuntu"/>
                <a:sym typeface="Ubuntu"/>
              </a:rPr>
              <a:t>.</a:t>
            </a:r>
            <a:endParaRPr dirty="0"/>
          </a:p>
          <a:p>
            <a:pPr marL="0" marR="0" lvl="0" indent="0" algn="l" rtl="0">
              <a:lnSpc>
                <a:spcPct val="108006"/>
              </a:lnSpc>
              <a:spcBef>
                <a:spcPts val="0"/>
              </a:spcBef>
              <a:spcAft>
                <a:spcPts val="0"/>
              </a:spcAft>
              <a:buNone/>
            </a:pPr>
            <a:r>
              <a:rPr lang="en-US" sz="1199" b="1" i="0" u="none" strike="noStrike" cap="none" dirty="0" err="1">
                <a:solidFill>
                  <a:srgbClr val="9E5A9E"/>
                </a:solidFill>
                <a:latin typeface="Ubuntu"/>
                <a:ea typeface="Ubuntu"/>
                <a:cs typeface="Ubuntu"/>
                <a:sym typeface="Ubuntu"/>
              </a:rPr>
              <a:t>Діти</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та</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молодь</a:t>
            </a:r>
            <a:r>
              <a:rPr lang="en-US" sz="1199" b="1" i="0" u="none" strike="noStrike" cap="none" dirty="0">
                <a:solidFill>
                  <a:srgbClr val="9E5A9E"/>
                </a:solidFill>
                <a:latin typeface="Ubuntu"/>
                <a:ea typeface="Ubuntu"/>
                <a:cs typeface="Ubuntu"/>
                <a:sym typeface="Ubuntu"/>
              </a:rPr>
              <a:t> — </a:t>
            </a:r>
            <a:r>
              <a:rPr lang="en-US" sz="1199" b="1" i="0" u="none" strike="noStrike" cap="none" dirty="0" err="1">
                <a:solidFill>
                  <a:srgbClr val="9E5A9E"/>
                </a:solidFill>
                <a:latin typeface="Ubuntu"/>
                <a:ea typeface="Ubuntu"/>
                <a:cs typeface="Ubuntu"/>
                <a:sym typeface="Ubuntu"/>
              </a:rPr>
              <a:t>через</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фонд</a:t>
            </a:r>
            <a:r>
              <a:rPr lang="en-US" sz="1199" b="1" i="0" u="none" strike="noStrike" cap="none" dirty="0">
                <a:solidFill>
                  <a:srgbClr val="9E5A9E"/>
                </a:solidFill>
                <a:latin typeface="Ubuntu"/>
                <a:ea typeface="Ubuntu"/>
                <a:cs typeface="Ubuntu"/>
                <a:sym typeface="Ubuntu"/>
              </a:rPr>
              <a:t> Playing For Change Foundation PFC </a:t>
            </a:r>
            <a:r>
              <a:rPr lang="en-US" sz="1199" b="1" i="0" u="none" strike="noStrike" cap="none" dirty="0" err="1">
                <a:solidFill>
                  <a:srgbClr val="9E5A9E"/>
                </a:solidFill>
                <a:latin typeface="Ubuntu"/>
                <a:ea typeface="Ubuntu"/>
                <a:cs typeface="Ubuntu"/>
                <a:sym typeface="Ubuntu"/>
              </a:rPr>
              <a:t>орієнтується</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на</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дітей</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у</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малозабезпечених</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громадах</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будуючи</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музичні</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та</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художні</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школи</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сприяючи</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освіті</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та</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розширенню</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можливостей</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через</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творче</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самовираження</a:t>
            </a:r>
            <a:r>
              <a:rPr lang="en-US" sz="1199" b="1" i="0" u="none" strike="noStrike" cap="none" dirty="0">
                <a:solidFill>
                  <a:srgbClr val="9E5A9E"/>
                </a:solidFill>
                <a:latin typeface="Ubuntu"/>
                <a:ea typeface="Ubuntu"/>
                <a:cs typeface="Ubuntu"/>
                <a:sym typeface="Ubuntu"/>
              </a:rPr>
              <a:t>.</a:t>
            </a:r>
            <a:endParaRPr dirty="0"/>
          </a:p>
          <a:p>
            <a:pPr marL="0" marR="0" lvl="0" indent="0" algn="l" rtl="0">
              <a:lnSpc>
                <a:spcPct val="108006"/>
              </a:lnSpc>
              <a:spcBef>
                <a:spcPts val="0"/>
              </a:spcBef>
              <a:spcAft>
                <a:spcPts val="0"/>
              </a:spcAft>
              <a:buNone/>
            </a:pPr>
            <a:r>
              <a:rPr lang="en-US" sz="1199" b="1" i="0" u="none" strike="noStrike" cap="none" dirty="0" err="1">
                <a:solidFill>
                  <a:srgbClr val="9E5A9E"/>
                </a:solidFill>
                <a:latin typeface="Ubuntu"/>
                <a:ea typeface="Ubuntu"/>
                <a:cs typeface="Ubuntu"/>
                <a:sym typeface="Ubuntu"/>
              </a:rPr>
              <a:t>Глобальні</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громадяни</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та</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прихильники</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миру</a:t>
            </a:r>
            <a:r>
              <a:rPr lang="en-US" sz="1199" b="1" i="0" u="none" strike="noStrike" cap="none" dirty="0">
                <a:solidFill>
                  <a:srgbClr val="9E5A9E"/>
                </a:solidFill>
                <a:latin typeface="Ubuntu"/>
                <a:ea typeface="Ubuntu"/>
                <a:cs typeface="Ubuntu"/>
                <a:sym typeface="Ubuntu"/>
              </a:rPr>
              <a:t> — PFC </a:t>
            </a:r>
            <a:r>
              <a:rPr lang="en-US" sz="1199" b="1" i="0" u="none" strike="noStrike" cap="none" dirty="0" err="1">
                <a:solidFill>
                  <a:srgbClr val="9E5A9E"/>
                </a:solidFill>
                <a:latin typeface="Ubuntu"/>
                <a:ea typeface="Ubuntu"/>
                <a:cs typeface="Ubuntu"/>
                <a:sym typeface="Ubuntu"/>
              </a:rPr>
              <a:t>звертається</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до</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тих</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хто</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вірить</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у</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силу</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музики</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руйнувати</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бар'єри</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та</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надихати</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на</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соціальні</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зміни</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включаючи</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тих</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хто</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підтримує</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гуманітарні</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та</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культурні</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ініціативи</a:t>
            </a:r>
            <a:r>
              <a:rPr lang="en-US" sz="1199" b="1" i="0" u="none" strike="noStrike" cap="none" dirty="0">
                <a:solidFill>
                  <a:srgbClr val="9E5A9E"/>
                </a:solidFill>
                <a:latin typeface="Ubuntu"/>
                <a:ea typeface="Ubuntu"/>
                <a:cs typeface="Ubuntu"/>
                <a:sym typeface="Ubuntu"/>
              </a:rPr>
              <a:t>. </a:t>
            </a:r>
            <a:endParaRPr dirty="0"/>
          </a:p>
        </p:txBody>
      </p:sp>
      <p:grpSp>
        <p:nvGrpSpPr>
          <p:cNvPr id="1045" name="Google Shape;1045;p29"/>
          <p:cNvGrpSpPr/>
          <p:nvPr/>
        </p:nvGrpSpPr>
        <p:grpSpPr>
          <a:xfrm>
            <a:off x="273313" y="348891"/>
            <a:ext cx="4406457" cy="611221"/>
            <a:chOff x="0" y="0"/>
            <a:chExt cx="5875276" cy="814962"/>
          </a:xfrm>
        </p:grpSpPr>
        <p:grpSp>
          <p:nvGrpSpPr>
            <p:cNvPr id="1046" name="Google Shape;1046;p29"/>
            <p:cNvGrpSpPr/>
            <p:nvPr/>
          </p:nvGrpSpPr>
          <p:grpSpPr>
            <a:xfrm>
              <a:off x="0" y="0"/>
              <a:ext cx="5875276" cy="814962"/>
              <a:chOff x="0" y="0"/>
              <a:chExt cx="1428568" cy="198157"/>
            </a:xfrm>
          </p:grpSpPr>
          <p:sp>
            <p:nvSpPr>
              <p:cNvPr id="1047" name="Google Shape;1047;p29"/>
              <p:cNvSpPr/>
              <p:nvPr/>
            </p:nvSpPr>
            <p:spPr>
              <a:xfrm>
                <a:off x="0" y="0"/>
                <a:ext cx="1428568" cy="198157"/>
              </a:xfrm>
              <a:custGeom>
                <a:avLst/>
                <a:gdLst/>
                <a:ahLst/>
                <a:cxnLst/>
                <a:rect l="l" t="t" r="r" b="b"/>
                <a:pathLst>
                  <a:path w="1428568" h="198157" extrusionOk="0">
                    <a:moveTo>
                      <a:pt x="0" y="0"/>
                    </a:moveTo>
                    <a:lnTo>
                      <a:pt x="1428568" y="0"/>
                    </a:lnTo>
                    <a:lnTo>
                      <a:pt x="1428568" y="198157"/>
                    </a:lnTo>
                    <a:lnTo>
                      <a:pt x="0" y="198157"/>
                    </a:lnTo>
                    <a:close/>
                  </a:path>
                </a:pathLst>
              </a:custGeom>
              <a:gradFill>
                <a:gsLst>
                  <a:gs pos="0">
                    <a:srgbClr val="49C3CE"/>
                  </a:gs>
                  <a:gs pos="50980">
                    <a:srgbClr val="9854A1"/>
                  </a:gs>
                  <a:gs pos="100000">
                    <a:srgbClr val="F26F72"/>
                  </a:gs>
                </a:gsLst>
                <a:lin ang="12000000" scaled="0"/>
              </a:gradFill>
              <a:ln>
                <a:noFill/>
              </a:ln>
            </p:spPr>
          </p:sp>
          <p:sp>
            <p:nvSpPr>
              <p:cNvPr id="1048" name="Google Shape;1048;p29"/>
              <p:cNvSpPr txBox="1"/>
              <p:nvPr/>
            </p:nvSpPr>
            <p:spPr>
              <a:xfrm>
                <a:off x="0" y="0"/>
                <a:ext cx="1428568" cy="198157"/>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049" name="Google Shape;1049;p29"/>
            <p:cNvSpPr txBox="1"/>
            <p:nvPr/>
          </p:nvSpPr>
          <p:spPr>
            <a:xfrm>
              <a:off x="164663" y="144083"/>
              <a:ext cx="5545951" cy="545846"/>
            </a:xfrm>
            <a:prstGeom prst="rect">
              <a:avLst/>
            </a:prstGeom>
            <a:noFill/>
            <a:ln>
              <a:noFill/>
            </a:ln>
          </p:spPr>
          <p:txBody>
            <a:bodyPr spcFirstLastPara="1" wrap="square" lIns="0" tIns="0" rIns="0" bIns="0" anchor="t" anchorCtr="0">
              <a:spAutoFit/>
            </a:bodyPr>
            <a:lstStyle/>
            <a:p>
              <a:pPr marL="0" marR="0" lvl="0" indent="0" algn="ctr" rtl="0">
                <a:lnSpc>
                  <a:spcPct val="108002"/>
                </a:lnSpc>
                <a:spcBef>
                  <a:spcPts val="0"/>
                </a:spcBef>
                <a:spcAft>
                  <a:spcPts val="0"/>
                </a:spcAft>
                <a:buNone/>
              </a:pPr>
              <a:r>
                <a:rPr lang="en-US" sz="2799" b="1" i="0" u="none" strike="noStrike" cap="none">
                  <a:solidFill>
                    <a:srgbClr val="FFFFFF"/>
                  </a:solidFill>
                  <a:latin typeface="Ubuntu"/>
                  <a:ea typeface="Ubuntu"/>
                  <a:cs typeface="Ubuntu"/>
                  <a:sym typeface="Ubuntu"/>
                </a:rPr>
                <a:t>PLAYING FOR CHANGE </a:t>
              </a:r>
              <a:endParaRPr/>
            </a:p>
          </p:txBody>
        </p:sp>
      </p:grpSp>
      <p:sp>
        <p:nvSpPr>
          <p:cNvPr id="1050" name="Google Shape;105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sp>
        <p:nvSpPr>
          <p:cNvPr id="1051" name="Google Shape;1051;p29"/>
          <p:cNvSpPr txBox="1"/>
          <p:nvPr/>
        </p:nvSpPr>
        <p:spPr>
          <a:xfrm>
            <a:off x="5302250" y="10315575"/>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29</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B3563"/>
        </a:solidFill>
        <a:effectLst/>
      </p:bgPr>
    </p:bg>
    <p:spTree>
      <p:nvGrpSpPr>
        <p:cNvPr id="1" name="Shape 187"/>
        <p:cNvGrpSpPr/>
        <p:nvPr/>
      </p:nvGrpSpPr>
      <p:grpSpPr>
        <a:xfrm>
          <a:off x="0" y="0"/>
          <a:ext cx="0" cy="0"/>
          <a:chOff x="0" y="0"/>
          <a:chExt cx="0" cy="0"/>
        </a:xfrm>
      </p:grpSpPr>
      <p:grpSp>
        <p:nvGrpSpPr>
          <p:cNvPr id="188" name="Google Shape;188;p3"/>
          <p:cNvGrpSpPr/>
          <p:nvPr/>
        </p:nvGrpSpPr>
        <p:grpSpPr>
          <a:xfrm>
            <a:off x="7395738" y="7697079"/>
            <a:ext cx="118846" cy="2846949"/>
            <a:chOff x="0" y="1"/>
            <a:chExt cx="158463" cy="3795931"/>
          </a:xfrm>
        </p:grpSpPr>
        <p:sp>
          <p:nvSpPr>
            <p:cNvPr id="189" name="Google Shape;189;p3"/>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190" name="Google Shape;190;p3"/>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FFFFFF"/>
                  </a:solidFill>
                  <a:latin typeface="Ubuntu"/>
                  <a:ea typeface="Ubuntu"/>
                  <a:cs typeface="Ubuntu"/>
                  <a:sym typeface="Ubuntu"/>
                </a:rPr>
                <a:t>Посібник з кращих практик «Мій мир» </a:t>
              </a:r>
              <a:endParaRPr/>
            </a:p>
          </p:txBody>
        </p:sp>
      </p:grpSp>
      <p:sp>
        <p:nvSpPr>
          <p:cNvPr id="191" name="Google Shape;191;p3"/>
          <p:cNvSpPr/>
          <p:nvPr/>
        </p:nvSpPr>
        <p:spPr>
          <a:xfrm>
            <a:off x="216000" y="2536499"/>
            <a:ext cx="7128000" cy="8007530"/>
          </a:xfrm>
          <a:custGeom>
            <a:avLst/>
            <a:gdLst/>
            <a:ahLst/>
            <a:cxnLst/>
            <a:rect l="l" t="t" r="r" b="b"/>
            <a:pathLst>
              <a:path w="7128000" h="8007530" extrusionOk="0">
                <a:moveTo>
                  <a:pt x="0" y="0"/>
                </a:moveTo>
                <a:lnTo>
                  <a:pt x="7128000" y="0"/>
                </a:lnTo>
                <a:lnTo>
                  <a:pt x="7128000" y="8007529"/>
                </a:lnTo>
                <a:lnTo>
                  <a:pt x="0" y="8007529"/>
                </a:lnTo>
                <a:lnTo>
                  <a:pt x="0" y="0"/>
                </a:lnTo>
                <a:close/>
              </a:path>
            </a:pathLst>
          </a:custGeom>
          <a:blipFill rotWithShape="1">
            <a:blip r:embed="rId4">
              <a:alphaModFix/>
            </a:blip>
            <a:stretch>
              <a:fillRect l="-34251" r="-34251"/>
            </a:stretch>
          </a:blipFill>
          <a:ln>
            <a:noFill/>
          </a:ln>
        </p:spPr>
      </p:sp>
      <p:sp>
        <p:nvSpPr>
          <p:cNvPr id="192" name="Google Shape;192;p3"/>
          <p:cNvSpPr txBox="1"/>
          <p:nvPr/>
        </p:nvSpPr>
        <p:spPr>
          <a:xfrm>
            <a:off x="216000" y="320976"/>
            <a:ext cx="7128000" cy="2393347"/>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4800" b="1" i="0" u="none" strike="noStrike" cap="none" dirty="0">
                <a:solidFill>
                  <a:srgbClr val="FFFFFF"/>
                </a:solidFill>
                <a:latin typeface="Ubuntu"/>
                <a:ea typeface="Ubuntu"/>
                <a:cs typeface="Ubuntu"/>
                <a:sym typeface="Ubuntu"/>
              </a:rPr>
              <a:t>1 - ПРИКЛАДИ КРАЩИХ ПРАКТИК </a:t>
            </a:r>
            <a:r>
              <a:rPr lang="uk-UA" sz="4800" b="1" i="0" u="none" strike="noStrike" cap="none" dirty="0">
                <a:solidFill>
                  <a:srgbClr val="FFFFFF"/>
                </a:solidFill>
                <a:latin typeface="Ubuntu"/>
                <a:ea typeface="Ubuntu"/>
                <a:cs typeface="Ubuntu"/>
                <a:sym typeface="Ubuntu"/>
              </a:rPr>
              <a:t>І</a:t>
            </a:r>
            <a:r>
              <a:rPr lang="en-US" sz="4800" b="1" i="0" u="none" strike="noStrike" cap="none" dirty="0" err="1">
                <a:solidFill>
                  <a:srgbClr val="FFFFFF"/>
                </a:solidFill>
                <a:latin typeface="Ubuntu"/>
                <a:ea typeface="Ubuntu"/>
                <a:cs typeface="Ubuntu"/>
                <a:sym typeface="Ubuntu"/>
              </a:rPr>
              <a:t>З</a:t>
            </a:r>
            <a:r>
              <a:rPr lang="en-US" sz="4800" b="1" i="0" u="none" strike="noStrike" cap="none" dirty="0">
                <a:solidFill>
                  <a:srgbClr val="FFFFFF"/>
                </a:solidFill>
                <a:latin typeface="Ubuntu"/>
                <a:ea typeface="Ubuntu"/>
                <a:cs typeface="Ubuntu"/>
                <a:sym typeface="Ubuntu"/>
              </a:rPr>
              <a:t> ІРЛАНДІЇ</a:t>
            </a:r>
            <a:endParaRPr dirty="0"/>
          </a:p>
        </p:txBody>
      </p:sp>
      <p:grpSp>
        <p:nvGrpSpPr>
          <p:cNvPr id="193" name="Google Shape;193;p3"/>
          <p:cNvGrpSpPr/>
          <p:nvPr/>
        </p:nvGrpSpPr>
        <p:grpSpPr>
          <a:xfrm>
            <a:off x="7548138" y="7849479"/>
            <a:ext cx="118846" cy="2846949"/>
            <a:chOff x="0" y="1"/>
            <a:chExt cx="158463" cy="3795931"/>
          </a:xfrm>
        </p:grpSpPr>
        <p:sp>
          <p:nvSpPr>
            <p:cNvPr id="194" name="Google Shape;194;p3"/>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195" name="Google Shape;195;p3"/>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002060"/>
                  </a:solidFill>
                  <a:latin typeface="Ubuntu"/>
                  <a:ea typeface="Ubuntu"/>
                  <a:cs typeface="Ubuntu"/>
                  <a:sym typeface="Ubuntu"/>
                </a:rPr>
                <a:t>Музика для молоді: дорожня карта підходу до побудови миру </a:t>
              </a:r>
              <a:endParaRPr/>
            </a:p>
          </p:txBody>
        </p:sp>
      </p:grpSp>
      <p:sp>
        <p:nvSpPr>
          <p:cNvPr id="196" name="Google Shape;19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grpSp>
        <p:nvGrpSpPr>
          <p:cNvPr id="1056" name="Google Shape;1056;p30"/>
          <p:cNvGrpSpPr/>
          <p:nvPr/>
        </p:nvGrpSpPr>
        <p:grpSpPr>
          <a:xfrm>
            <a:off x="7395738" y="7697079"/>
            <a:ext cx="118846" cy="2846949"/>
            <a:chOff x="0" y="1"/>
            <a:chExt cx="158463" cy="3795931"/>
          </a:xfrm>
        </p:grpSpPr>
        <p:sp>
          <p:nvSpPr>
            <p:cNvPr id="1057" name="Google Shape;1057;p30"/>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1058" name="Google Shape;1058;p30"/>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1B3563"/>
                  </a:solidFill>
                  <a:latin typeface="Ubuntu"/>
                  <a:ea typeface="Ubuntu"/>
                  <a:cs typeface="Ubuntu"/>
                  <a:sym typeface="Ubuntu"/>
                </a:rPr>
                <a:t>Посібник з кращих практик «Мій мир» </a:t>
              </a:r>
              <a:endParaRPr/>
            </a:p>
          </p:txBody>
        </p:sp>
      </p:grpSp>
      <p:grpSp>
        <p:nvGrpSpPr>
          <p:cNvPr id="1059" name="Google Shape;1059;p30"/>
          <p:cNvGrpSpPr/>
          <p:nvPr/>
        </p:nvGrpSpPr>
        <p:grpSpPr>
          <a:xfrm>
            <a:off x="7548138" y="7849479"/>
            <a:ext cx="118846" cy="2846949"/>
            <a:chOff x="0" y="1"/>
            <a:chExt cx="158463" cy="3795931"/>
          </a:xfrm>
        </p:grpSpPr>
        <p:sp>
          <p:nvSpPr>
            <p:cNvPr id="1060" name="Google Shape;1060;p30"/>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1061" name="Google Shape;1061;p30"/>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002060"/>
                  </a:solidFill>
                  <a:latin typeface="Ubuntu"/>
                  <a:ea typeface="Ubuntu"/>
                  <a:cs typeface="Ubuntu"/>
                  <a:sym typeface="Ubuntu"/>
                </a:rPr>
                <a:t>Музика для молоді: дорожня карта підходу до побудови миру </a:t>
              </a:r>
              <a:endParaRPr/>
            </a:p>
          </p:txBody>
        </p:sp>
      </p:grpSp>
      <p:sp>
        <p:nvSpPr>
          <p:cNvPr id="1062" name="Google Shape;1062;p30"/>
          <p:cNvSpPr/>
          <p:nvPr/>
        </p:nvSpPr>
        <p:spPr>
          <a:xfrm>
            <a:off x="430300" y="756000"/>
            <a:ext cx="6842721" cy="9565538"/>
          </a:xfrm>
          <a:custGeom>
            <a:avLst/>
            <a:gdLst/>
            <a:ahLst/>
            <a:cxnLst/>
            <a:rect l="l" t="t" r="r" b="b"/>
            <a:pathLst>
              <a:path w="6842721" h="9565538" extrusionOk="0">
                <a:moveTo>
                  <a:pt x="0" y="0"/>
                </a:moveTo>
                <a:lnTo>
                  <a:pt x="6842721" y="0"/>
                </a:lnTo>
                <a:lnTo>
                  <a:pt x="6842721" y="9565538"/>
                </a:lnTo>
                <a:lnTo>
                  <a:pt x="0" y="9565538"/>
                </a:lnTo>
                <a:lnTo>
                  <a:pt x="0" y="0"/>
                </a:lnTo>
                <a:close/>
              </a:path>
            </a:pathLst>
          </a:custGeom>
          <a:blipFill rotWithShape="1">
            <a:blip r:embed="rId4">
              <a:alphaModFix/>
            </a:blip>
            <a:stretch>
              <a:fillRect l="-67773" r="-64374" b="-10511"/>
            </a:stretch>
          </a:blipFill>
          <a:ln>
            <a:noFill/>
          </a:ln>
        </p:spPr>
      </p:sp>
      <p:grpSp>
        <p:nvGrpSpPr>
          <p:cNvPr id="1063" name="Google Shape;1063;p30"/>
          <p:cNvGrpSpPr/>
          <p:nvPr/>
        </p:nvGrpSpPr>
        <p:grpSpPr>
          <a:xfrm>
            <a:off x="2476542" y="7759215"/>
            <a:ext cx="4843474" cy="2415137"/>
            <a:chOff x="0" y="0"/>
            <a:chExt cx="1735792" cy="865531"/>
          </a:xfrm>
        </p:grpSpPr>
        <p:sp>
          <p:nvSpPr>
            <p:cNvPr id="1064" name="Google Shape;1064;p30"/>
            <p:cNvSpPr/>
            <p:nvPr/>
          </p:nvSpPr>
          <p:spPr>
            <a:xfrm>
              <a:off x="0" y="0"/>
              <a:ext cx="1735792" cy="865531"/>
            </a:xfrm>
            <a:custGeom>
              <a:avLst/>
              <a:gdLst/>
              <a:ahLst/>
              <a:cxnLst/>
              <a:rect l="l" t="t" r="r" b="b"/>
              <a:pathLst>
                <a:path w="1735792" h="865531" extrusionOk="0">
                  <a:moveTo>
                    <a:pt x="0" y="0"/>
                  </a:moveTo>
                  <a:lnTo>
                    <a:pt x="1735792" y="0"/>
                  </a:lnTo>
                  <a:lnTo>
                    <a:pt x="1735792" y="865531"/>
                  </a:lnTo>
                  <a:lnTo>
                    <a:pt x="0" y="865531"/>
                  </a:lnTo>
                  <a:close/>
                </a:path>
              </a:pathLst>
            </a:custGeom>
            <a:solidFill>
              <a:srgbClr val="1B3563"/>
            </a:solidFill>
            <a:ln>
              <a:noFill/>
            </a:ln>
          </p:spPr>
        </p:sp>
        <p:sp>
          <p:nvSpPr>
            <p:cNvPr id="1065" name="Google Shape;1065;p30"/>
            <p:cNvSpPr txBox="1"/>
            <p:nvPr/>
          </p:nvSpPr>
          <p:spPr>
            <a:xfrm>
              <a:off x="0" y="0"/>
              <a:ext cx="1735792" cy="865531"/>
            </a:xfrm>
            <a:prstGeom prst="rect">
              <a:avLst/>
            </a:prstGeom>
            <a:noFill/>
            <a:ln>
              <a:noFill/>
            </a:ln>
          </p:spPr>
          <p:txBody>
            <a:bodyPr spcFirstLastPara="1" wrap="square" lIns="50800" tIns="50800" rIns="50800" bIns="50800" anchor="ctr" anchorCtr="0">
              <a:noAutofit/>
            </a:bodyPr>
            <a:lstStyle/>
            <a:p>
              <a:pPr marL="0" marR="0" lvl="0" indent="0" algn="ctr" rtl="0">
                <a:lnSpc>
                  <a:spcPct val="95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66" name="Google Shape;1066;p30"/>
          <p:cNvGrpSpPr/>
          <p:nvPr/>
        </p:nvGrpSpPr>
        <p:grpSpPr>
          <a:xfrm>
            <a:off x="3737590" y="7543711"/>
            <a:ext cx="2321377" cy="431008"/>
            <a:chOff x="0" y="0"/>
            <a:chExt cx="3095169" cy="574678"/>
          </a:xfrm>
        </p:grpSpPr>
        <p:grpSp>
          <p:nvGrpSpPr>
            <p:cNvPr id="1067" name="Google Shape;1067;p30"/>
            <p:cNvGrpSpPr/>
            <p:nvPr/>
          </p:nvGrpSpPr>
          <p:grpSpPr>
            <a:xfrm>
              <a:off x="0" y="0"/>
              <a:ext cx="3095169" cy="574678"/>
              <a:chOff x="0" y="0"/>
              <a:chExt cx="752587" cy="139732"/>
            </a:xfrm>
          </p:grpSpPr>
          <p:sp>
            <p:nvSpPr>
              <p:cNvPr id="1068" name="Google Shape;1068;p30"/>
              <p:cNvSpPr/>
              <p:nvPr/>
            </p:nvSpPr>
            <p:spPr>
              <a:xfrm>
                <a:off x="0" y="0"/>
                <a:ext cx="752587" cy="139732"/>
              </a:xfrm>
              <a:custGeom>
                <a:avLst/>
                <a:gdLst/>
                <a:ahLst/>
                <a:cxnLst/>
                <a:rect l="l" t="t" r="r" b="b"/>
                <a:pathLst>
                  <a:path w="752587" h="139732" extrusionOk="0">
                    <a:moveTo>
                      <a:pt x="0" y="0"/>
                    </a:moveTo>
                    <a:lnTo>
                      <a:pt x="752587" y="0"/>
                    </a:lnTo>
                    <a:lnTo>
                      <a:pt x="752587"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1069" name="Google Shape;1069;p30"/>
              <p:cNvSpPr txBox="1"/>
              <p:nvPr/>
            </p:nvSpPr>
            <p:spPr>
              <a:xfrm>
                <a:off x="0" y="0"/>
                <a:ext cx="752587"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070" name="Google Shape;1070;p30"/>
            <p:cNvSpPr txBox="1"/>
            <p:nvPr/>
          </p:nvSpPr>
          <p:spPr>
            <a:xfrm>
              <a:off x="86746" y="125033"/>
              <a:ext cx="2921676" cy="324612"/>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sz="1599" b="1" i="0" u="none" strike="noStrike" cap="none">
                  <a:solidFill>
                    <a:srgbClr val="FFFFFF"/>
                  </a:solidFill>
                  <a:latin typeface="Ubuntu"/>
                  <a:ea typeface="Ubuntu"/>
                  <a:cs typeface="Ubuntu"/>
                  <a:sym typeface="Ubuntu"/>
                </a:rPr>
                <a:t>ОСНОВНІ РЕЗУЛЬТАТИ</a:t>
              </a:r>
              <a:endParaRPr/>
            </a:p>
          </p:txBody>
        </p:sp>
      </p:grpSp>
      <p:sp>
        <p:nvSpPr>
          <p:cNvPr id="1071" name="Google Shape;1071;p30"/>
          <p:cNvSpPr/>
          <p:nvPr/>
        </p:nvSpPr>
        <p:spPr>
          <a:xfrm>
            <a:off x="5617138" y="575787"/>
            <a:ext cx="1642216" cy="1642216"/>
          </a:xfrm>
          <a:custGeom>
            <a:avLst/>
            <a:gdLst/>
            <a:ahLst/>
            <a:cxnLst/>
            <a:rect l="l" t="t" r="r" b="b"/>
            <a:pathLst>
              <a:path w="812800" h="812800" extrusionOk="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2" name="Google Shape;1072;p30"/>
          <p:cNvGrpSpPr/>
          <p:nvPr/>
        </p:nvGrpSpPr>
        <p:grpSpPr>
          <a:xfrm>
            <a:off x="273313" y="348891"/>
            <a:ext cx="4406457" cy="611221"/>
            <a:chOff x="0" y="0"/>
            <a:chExt cx="5875276" cy="814962"/>
          </a:xfrm>
        </p:grpSpPr>
        <p:grpSp>
          <p:nvGrpSpPr>
            <p:cNvPr id="1073" name="Google Shape;1073;p30"/>
            <p:cNvGrpSpPr/>
            <p:nvPr/>
          </p:nvGrpSpPr>
          <p:grpSpPr>
            <a:xfrm>
              <a:off x="0" y="0"/>
              <a:ext cx="5875276" cy="814962"/>
              <a:chOff x="0" y="0"/>
              <a:chExt cx="1428568" cy="198157"/>
            </a:xfrm>
          </p:grpSpPr>
          <p:sp>
            <p:nvSpPr>
              <p:cNvPr id="1074" name="Google Shape;1074;p30"/>
              <p:cNvSpPr/>
              <p:nvPr/>
            </p:nvSpPr>
            <p:spPr>
              <a:xfrm>
                <a:off x="0" y="0"/>
                <a:ext cx="1428568" cy="198157"/>
              </a:xfrm>
              <a:custGeom>
                <a:avLst/>
                <a:gdLst/>
                <a:ahLst/>
                <a:cxnLst/>
                <a:rect l="l" t="t" r="r" b="b"/>
                <a:pathLst>
                  <a:path w="1428568" h="198157" extrusionOk="0">
                    <a:moveTo>
                      <a:pt x="0" y="0"/>
                    </a:moveTo>
                    <a:lnTo>
                      <a:pt x="1428568" y="0"/>
                    </a:lnTo>
                    <a:lnTo>
                      <a:pt x="1428568" y="198157"/>
                    </a:lnTo>
                    <a:lnTo>
                      <a:pt x="0" y="198157"/>
                    </a:lnTo>
                    <a:close/>
                  </a:path>
                </a:pathLst>
              </a:custGeom>
              <a:gradFill>
                <a:gsLst>
                  <a:gs pos="0">
                    <a:srgbClr val="49C3CE"/>
                  </a:gs>
                  <a:gs pos="50980">
                    <a:srgbClr val="9854A1"/>
                  </a:gs>
                  <a:gs pos="100000">
                    <a:srgbClr val="F26F72"/>
                  </a:gs>
                </a:gsLst>
                <a:lin ang="12000000" scaled="0"/>
              </a:gradFill>
              <a:ln>
                <a:noFill/>
              </a:ln>
            </p:spPr>
          </p:sp>
          <p:sp>
            <p:nvSpPr>
              <p:cNvPr id="1075" name="Google Shape;1075;p30"/>
              <p:cNvSpPr txBox="1"/>
              <p:nvPr/>
            </p:nvSpPr>
            <p:spPr>
              <a:xfrm>
                <a:off x="0" y="0"/>
                <a:ext cx="1428568" cy="198157"/>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076" name="Google Shape;1076;p30"/>
            <p:cNvSpPr txBox="1"/>
            <p:nvPr/>
          </p:nvSpPr>
          <p:spPr>
            <a:xfrm>
              <a:off x="164663" y="144083"/>
              <a:ext cx="5545951" cy="545846"/>
            </a:xfrm>
            <a:prstGeom prst="rect">
              <a:avLst/>
            </a:prstGeom>
            <a:noFill/>
            <a:ln>
              <a:noFill/>
            </a:ln>
          </p:spPr>
          <p:txBody>
            <a:bodyPr spcFirstLastPara="1" wrap="square" lIns="0" tIns="0" rIns="0" bIns="0" anchor="t" anchorCtr="0">
              <a:spAutoFit/>
            </a:bodyPr>
            <a:lstStyle/>
            <a:p>
              <a:pPr marL="0" marR="0" lvl="0" indent="0" algn="ctr" rtl="0">
                <a:lnSpc>
                  <a:spcPct val="108002"/>
                </a:lnSpc>
                <a:spcBef>
                  <a:spcPts val="0"/>
                </a:spcBef>
                <a:spcAft>
                  <a:spcPts val="0"/>
                </a:spcAft>
                <a:buNone/>
              </a:pPr>
              <a:r>
                <a:rPr lang="en-US" sz="2799" b="1" i="0" u="none" strike="noStrike" cap="none">
                  <a:solidFill>
                    <a:srgbClr val="FFFFFF"/>
                  </a:solidFill>
                  <a:latin typeface="Ubuntu"/>
                  <a:ea typeface="Ubuntu"/>
                  <a:cs typeface="Ubuntu"/>
                  <a:sym typeface="Ubuntu"/>
                </a:rPr>
                <a:t>PLAYING FOR CHANGE </a:t>
              </a:r>
              <a:endParaRPr/>
            </a:p>
          </p:txBody>
        </p:sp>
      </p:grpSp>
      <p:sp>
        <p:nvSpPr>
          <p:cNvPr id="1077" name="Google Shape;1077;p30"/>
          <p:cNvSpPr txBox="1"/>
          <p:nvPr/>
        </p:nvSpPr>
        <p:spPr>
          <a:xfrm>
            <a:off x="2623167" y="8146062"/>
            <a:ext cx="4550224" cy="1789938"/>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a:solidFill>
                  <a:srgbClr val="FFFFFF"/>
                </a:solidFill>
                <a:latin typeface="Ubuntu"/>
                <a:ea typeface="Ubuntu"/>
                <a:cs typeface="Ubuntu"/>
                <a:sym typeface="Ubuntu"/>
              </a:rPr>
              <a:t>Playing For Change (PFC) співпрацює з понад 1000 музикантів з більш ніж 50 країн, об'єднуючи різних артистів з усього світу. Серед відомих учасників – Боно, Кіт Річардс, Ману Чао, Зіггі Марлі, Кеб' Мо, Тутс Гібберт, Бааба Маал, Роберт Плант, Стівен Марлі, Йо-Йо Ма, Карлос Сантана та багато інших. Ці співпраці поєднують різні музичні стилі та культурні впливи, створюючи потужні виступи, що підкреслюють здатність музики об'єднувати людей у всьому світі. Проекти PFC включають культові пісні у виконанні міжнародних артистів, демонструючи об'єднуючий дух музики, що не знає кордонів. </a:t>
            </a:r>
            <a:endParaRPr/>
          </a:p>
        </p:txBody>
      </p:sp>
      <p:sp>
        <p:nvSpPr>
          <p:cNvPr id="1078" name="Google Shape;1078;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
        <p:nvSpPr>
          <p:cNvPr id="1079" name="Google Shape;1079;p30"/>
          <p:cNvSpPr txBox="1"/>
          <p:nvPr/>
        </p:nvSpPr>
        <p:spPr>
          <a:xfrm>
            <a:off x="5302250" y="10315575"/>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30</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B3563"/>
        </a:solidFill>
        <a:effectLst/>
      </p:bgPr>
    </p:bg>
    <p:spTree>
      <p:nvGrpSpPr>
        <p:cNvPr id="1" name="Shape 1083"/>
        <p:cNvGrpSpPr/>
        <p:nvPr/>
      </p:nvGrpSpPr>
      <p:grpSpPr>
        <a:xfrm>
          <a:off x="0" y="0"/>
          <a:ext cx="0" cy="0"/>
          <a:chOff x="0" y="0"/>
          <a:chExt cx="0" cy="0"/>
        </a:xfrm>
      </p:grpSpPr>
      <p:grpSp>
        <p:nvGrpSpPr>
          <p:cNvPr id="1084" name="Google Shape;1084;p31"/>
          <p:cNvGrpSpPr/>
          <p:nvPr/>
        </p:nvGrpSpPr>
        <p:grpSpPr>
          <a:xfrm>
            <a:off x="7395738" y="7697079"/>
            <a:ext cx="118846" cy="2846949"/>
            <a:chOff x="0" y="1"/>
            <a:chExt cx="158463" cy="3795931"/>
          </a:xfrm>
        </p:grpSpPr>
        <p:sp>
          <p:nvSpPr>
            <p:cNvPr id="1085" name="Google Shape;1085;p31"/>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1086" name="Google Shape;1086;p31"/>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FFFFFF"/>
                  </a:solidFill>
                  <a:latin typeface="Ubuntu"/>
                  <a:ea typeface="Ubuntu"/>
                  <a:cs typeface="Ubuntu"/>
                  <a:sym typeface="Ubuntu"/>
                </a:rPr>
                <a:t>Посібник з кращих практик «Мій мир» </a:t>
              </a:r>
              <a:endParaRPr/>
            </a:p>
          </p:txBody>
        </p:sp>
      </p:grpSp>
      <p:sp>
        <p:nvSpPr>
          <p:cNvPr id="1087" name="Google Shape;1087;p31"/>
          <p:cNvSpPr/>
          <p:nvPr/>
        </p:nvSpPr>
        <p:spPr>
          <a:xfrm>
            <a:off x="216000" y="3105179"/>
            <a:ext cx="7128000" cy="7438850"/>
          </a:xfrm>
          <a:custGeom>
            <a:avLst/>
            <a:gdLst/>
            <a:ahLst/>
            <a:cxnLst/>
            <a:rect l="l" t="t" r="r" b="b"/>
            <a:pathLst>
              <a:path w="7128000" h="7438850" extrusionOk="0">
                <a:moveTo>
                  <a:pt x="0" y="0"/>
                </a:moveTo>
                <a:lnTo>
                  <a:pt x="7128000" y="0"/>
                </a:lnTo>
                <a:lnTo>
                  <a:pt x="7128000" y="7438849"/>
                </a:lnTo>
                <a:lnTo>
                  <a:pt x="0" y="7438849"/>
                </a:lnTo>
                <a:lnTo>
                  <a:pt x="0" y="0"/>
                </a:lnTo>
                <a:close/>
              </a:path>
            </a:pathLst>
          </a:custGeom>
          <a:blipFill rotWithShape="1">
            <a:blip r:embed="rId4">
              <a:alphaModFix/>
            </a:blip>
            <a:stretch>
              <a:fillRect l="-34251" t="-7643" r="-34251"/>
            </a:stretch>
          </a:blipFill>
          <a:ln>
            <a:noFill/>
          </a:ln>
        </p:spPr>
      </p:sp>
      <p:sp>
        <p:nvSpPr>
          <p:cNvPr id="1088" name="Google Shape;1088;p31"/>
          <p:cNvSpPr txBox="1"/>
          <p:nvPr/>
        </p:nvSpPr>
        <p:spPr>
          <a:xfrm>
            <a:off x="214250" y="74396"/>
            <a:ext cx="7128000" cy="3191130"/>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4800" b="1" i="0" u="none" strike="noStrike" cap="none" dirty="0">
                <a:solidFill>
                  <a:srgbClr val="FFFFFF"/>
                </a:solidFill>
                <a:latin typeface="Ubuntu"/>
                <a:ea typeface="Ubuntu"/>
                <a:cs typeface="Ubuntu"/>
                <a:sym typeface="Ubuntu"/>
              </a:rPr>
              <a:t>5 - ПРИКЛАДИ КРАЩИХ ПРАКТИК </a:t>
            </a:r>
            <a:r>
              <a:rPr lang="en-US" sz="4800" b="1" i="0" u="none" strike="noStrike" cap="none" dirty="0" err="1">
                <a:solidFill>
                  <a:srgbClr val="FFFFFF"/>
                </a:solidFill>
                <a:latin typeface="Ubuntu"/>
                <a:ea typeface="Ubuntu"/>
                <a:cs typeface="Ubuntu"/>
                <a:sym typeface="Ubuntu"/>
              </a:rPr>
              <a:t>З</a:t>
            </a:r>
            <a:r>
              <a:rPr lang="en-US" sz="4800" b="1" i="0" u="none" strike="noStrike" cap="none" dirty="0">
                <a:solidFill>
                  <a:srgbClr val="FFFFFF"/>
                </a:solidFill>
                <a:latin typeface="Ubuntu"/>
                <a:ea typeface="Ubuntu"/>
                <a:cs typeface="Ubuntu"/>
                <a:sym typeface="Ubuntu"/>
              </a:rPr>
              <a:t> БОСНІЇ ТА ГЕРЦЕГОВИНИ</a:t>
            </a:r>
            <a:endParaRPr dirty="0"/>
          </a:p>
        </p:txBody>
      </p:sp>
      <p:grpSp>
        <p:nvGrpSpPr>
          <p:cNvPr id="1089" name="Google Shape;1089;p31"/>
          <p:cNvGrpSpPr/>
          <p:nvPr/>
        </p:nvGrpSpPr>
        <p:grpSpPr>
          <a:xfrm>
            <a:off x="7548138" y="7849479"/>
            <a:ext cx="118846" cy="2846949"/>
            <a:chOff x="0" y="1"/>
            <a:chExt cx="158463" cy="3795931"/>
          </a:xfrm>
        </p:grpSpPr>
        <p:sp>
          <p:nvSpPr>
            <p:cNvPr id="1090" name="Google Shape;1090;p31"/>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1091" name="Google Shape;1091;p31"/>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002060"/>
                  </a:solidFill>
                  <a:latin typeface="Ubuntu"/>
                  <a:ea typeface="Ubuntu"/>
                  <a:cs typeface="Ubuntu"/>
                  <a:sym typeface="Ubuntu"/>
                </a:rPr>
                <a:t>Музика для молоді: дорожня карта підходу до побудови миру </a:t>
              </a:r>
              <a:endParaRPr/>
            </a:p>
          </p:txBody>
        </p:sp>
      </p:grpSp>
      <p:sp>
        <p:nvSpPr>
          <p:cNvPr id="1092" name="Google Shape;1092;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grpSp>
        <p:nvGrpSpPr>
          <p:cNvPr id="1097" name="Google Shape;1097;p32"/>
          <p:cNvGrpSpPr/>
          <p:nvPr/>
        </p:nvGrpSpPr>
        <p:grpSpPr>
          <a:xfrm>
            <a:off x="7395738" y="7697079"/>
            <a:ext cx="118846" cy="2846949"/>
            <a:chOff x="0" y="1"/>
            <a:chExt cx="158463" cy="3795931"/>
          </a:xfrm>
        </p:grpSpPr>
        <p:sp>
          <p:nvSpPr>
            <p:cNvPr id="1098" name="Google Shape;1098;p32"/>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1099" name="Google Shape;1099;p32"/>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1B3563"/>
                  </a:solidFill>
                  <a:latin typeface="Ubuntu"/>
                  <a:ea typeface="Ubuntu"/>
                  <a:cs typeface="Ubuntu"/>
                  <a:sym typeface="Ubuntu"/>
                </a:rPr>
                <a:t>Посібник з кращих практик «Мій мир» </a:t>
              </a:r>
              <a:endParaRPr/>
            </a:p>
          </p:txBody>
        </p:sp>
      </p:grpSp>
      <p:grpSp>
        <p:nvGrpSpPr>
          <p:cNvPr id="1100" name="Google Shape;1100;p32"/>
          <p:cNvGrpSpPr/>
          <p:nvPr/>
        </p:nvGrpSpPr>
        <p:grpSpPr>
          <a:xfrm>
            <a:off x="7548138" y="7849479"/>
            <a:ext cx="118846" cy="2846949"/>
            <a:chOff x="0" y="1"/>
            <a:chExt cx="158463" cy="3795931"/>
          </a:xfrm>
        </p:grpSpPr>
        <p:sp>
          <p:nvSpPr>
            <p:cNvPr id="1101" name="Google Shape;1101;p32"/>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1102" name="Google Shape;1102;p32"/>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002060"/>
                  </a:solidFill>
                  <a:latin typeface="Ubuntu"/>
                  <a:ea typeface="Ubuntu"/>
                  <a:cs typeface="Ubuntu"/>
                  <a:sym typeface="Ubuntu"/>
                </a:rPr>
                <a:t>Музика для молоді: дорожня карта підходу до побудови миру </a:t>
              </a:r>
              <a:endParaRPr/>
            </a:p>
          </p:txBody>
        </p:sp>
      </p:grpSp>
      <p:grpSp>
        <p:nvGrpSpPr>
          <p:cNvPr id="1103" name="Google Shape;1103;p32"/>
          <p:cNvGrpSpPr/>
          <p:nvPr/>
        </p:nvGrpSpPr>
        <p:grpSpPr>
          <a:xfrm>
            <a:off x="273313" y="3193509"/>
            <a:ext cx="2000861" cy="431008"/>
            <a:chOff x="0" y="0"/>
            <a:chExt cx="2667814" cy="574678"/>
          </a:xfrm>
        </p:grpSpPr>
        <p:grpSp>
          <p:nvGrpSpPr>
            <p:cNvPr id="1104" name="Google Shape;1104;p32"/>
            <p:cNvGrpSpPr/>
            <p:nvPr/>
          </p:nvGrpSpPr>
          <p:grpSpPr>
            <a:xfrm>
              <a:off x="0" y="0"/>
              <a:ext cx="2667814" cy="574678"/>
              <a:chOff x="0" y="0"/>
              <a:chExt cx="648677" cy="139732"/>
            </a:xfrm>
          </p:grpSpPr>
          <p:sp>
            <p:nvSpPr>
              <p:cNvPr id="1105" name="Google Shape;1105;p32"/>
              <p:cNvSpPr/>
              <p:nvPr/>
            </p:nvSpPr>
            <p:spPr>
              <a:xfrm>
                <a:off x="0" y="0"/>
                <a:ext cx="648677" cy="139732"/>
              </a:xfrm>
              <a:custGeom>
                <a:avLst/>
                <a:gdLst/>
                <a:ahLst/>
                <a:cxnLst/>
                <a:rect l="l" t="t" r="r" b="b"/>
                <a:pathLst>
                  <a:path w="648677" h="139732" extrusionOk="0">
                    <a:moveTo>
                      <a:pt x="0" y="0"/>
                    </a:moveTo>
                    <a:lnTo>
                      <a:pt x="648677" y="0"/>
                    </a:lnTo>
                    <a:lnTo>
                      <a:pt x="648677"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1106" name="Google Shape;1106;p32"/>
              <p:cNvSpPr txBox="1"/>
              <p:nvPr/>
            </p:nvSpPr>
            <p:spPr>
              <a:xfrm>
                <a:off x="0" y="0"/>
                <a:ext cx="648677"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07" name="Google Shape;1107;p32"/>
            <p:cNvSpPr txBox="1"/>
            <p:nvPr/>
          </p:nvSpPr>
          <p:spPr>
            <a:xfrm>
              <a:off x="74769" y="125033"/>
              <a:ext cx="2518276" cy="324612"/>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sz="1599" b="1" i="0" u="none" strike="noStrike" cap="none">
                  <a:solidFill>
                    <a:srgbClr val="FFFFFF"/>
                  </a:solidFill>
                  <a:latin typeface="Ubuntu"/>
                  <a:ea typeface="Ubuntu"/>
                  <a:cs typeface="Ubuntu"/>
                  <a:sym typeface="Ubuntu"/>
                </a:rPr>
                <a:t>ОПИС</a:t>
              </a:r>
              <a:endParaRPr/>
            </a:p>
          </p:txBody>
        </p:sp>
      </p:grpSp>
      <p:grpSp>
        <p:nvGrpSpPr>
          <p:cNvPr id="1108" name="Google Shape;1108;p32"/>
          <p:cNvGrpSpPr/>
          <p:nvPr/>
        </p:nvGrpSpPr>
        <p:grpSpPr>
          <a:xfrm>
            <a:off x="273312" y="5697638"/>
            <a:ext cx="2875696" cy="431008"/>
            <a:chOff x="-10131" y="0"/>
            <a:chExt cx="3834261" cy="574678"/>
          </a:xfrm>
        </p:grpSpPr>
        <p:grpSp>
          <p:nvGrpSpPr>
            <p:cNvPr id="1109" name="Google Shape;1109;p32"/>
            <p:cNvGrpSpPr/>
            <p:nvPr/>
          </p:nvGrpSpPr>
          <p:grpSpPr>
            <a:xfrm>
              <a:off x="0" y="0"/>
              <a:ext cx="3824130" cy="574678"/>
              <a:chOff x="0" y="0"/>
              <a:chExt cx="929834" cy="139732"/>
            </a:xfrm>
          </p:grpSpPr>
          <p:sp>
            <p:nvSpPr>
              <p:cNvPr id="1110" name="Google Shape;1110;p32"/>
              <p:cNvSpPr/>
              <p:nvPr/>
            </p:nvSpPr>
            <p:spPr>
              <a:xfrm>
                <a:off x="0" y="0"/>
                <a:ext cx="929834" cy="139732"/>
              </a:xfrm>
              <a:custGeom>
                <a:avLst/>
                <a:gdLst/>
                <a:ahLst/>
                <a:cxnLst/>
                <a:rect l="l" t="t" r="r" b="b"/>
                <a:pathLst>
                  <a:path w="929834" h="139732" extrusionOk="0">
                    <a:moveTo>
                      <a:pt x="0" y="0"/>
                    </a:moveTo>
                    <a:lnTo>
                      <a:pt x="929834" y="0"/>
                    </a:lnTo>
                    <a:lnTo>
                      <a:pt x="929834"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1111" name="Google Shape;1111;p32"/>
              <p:cNvSpPr txBox="1"/>
              <p:nvPr/>
            </p:nvSpPr>
            <p:spPr>
              <a:xfrm>
                <a:off x="0" y="0"/>
                <a:ext cx="929834"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12" name="Google Shape;1112;p32"/>
            <p:cNvSpPr txBox="1"/>
            <p:nvPr/>
          </p:nvSpPr>
          <p:spPr>
            <a:xfrm>
              <a:off x="-10131" y="138560"/>
              <a:ext cx="3824130" cy="310256"/>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b="1" i="0" u="none" strike="noStrike" cap="none" dirty="0">
                  <a:solidFill>
                    <a:srgbClr val="FFFFFF"/>
                  </a:solidFill>
                  <a:latin typeface="Ubuntu"/>
                  <a:ea typeface="Ubuntu"/>
                  <a:cs typeface="Ubuntu"/>
                  <a:sym typeface="Ubuntu"/>
                </a:rPr>
                <a:t>ЗАСТОСОВАНА МЕТОДОЛОГІЯ</a:t>
              </a:r>
              <a:endParaRPr dirty="0"/>
            </a:p>
          </p:txBody>
        </p:sp>
      </p:grpSp>
      <p:grpSp>
        <p:nvGrpSpPr>
          <p:cNvPr id="1113" name="Google Shape;1113;p32"/>
          <p:cNvGrpSpPr/>
          <p:nvPr/>
        </p:nvGrpSpPr>
        <p:grpSpPr>
          <a:xfrm>
            <a:off x="286979" y="7145519"/>
            <a:ext cx="2455805" cy="431008"/>
            <a:chOff x="0" y="0"/>
            <a:chExt cx="3274406" cy="574678"/>
          </a:xfrm>
        </p:grpSpPr>
        <p:grpSp>
          <p:nvGrpSpPr>
            <p:cNvPr id="1114" name="Google Shape;1114;p32"/>
            <p:cNvGrpSpPr/>
            <p:nvPr/>
          </p:nvGrpSpPr>
          <p:grpSpPr>
            <a:xfrm>
              <a:off x="0" y="0"/>
              <a:ext cx="3274406" cy="574678"/>
              <a:chOff x="0" y="0"/>
              <a:chExt cx="796169" cy="139732"/>
            </a:xfrm>
          </p:grpSpPr>
          <p:sp>
            <p:nvSpPr>
              <p:cNvPr id="1115" name="Google Shape;1115;p32"/>
              <p:cNvSpPr/>
              <p:nvPr/>
            </p:nvSpPr>
            <p:spPr>
              <a:xfrm>
                <a:off x="0" y="0"/>
                <a:ext cx="796169" cy="139732"/>
              </a:xfrm>
              <a:custGeom>
                <a:avLst/>
                <a:gdLst/>
                <a:ahLst/>
                <a:cxnLst/>
                <a:rect l="l" t="t" r="r" b="b"/>
                <a:pathLst>
                  <a:path w="796169" h="139732" extrusionOk="0">
                    <a:moveTo>
                      <a:pt x="0" y="0"/>
                    </a:moveTo>
                    <a:lnTo>
                      <a:pt x="796169" y="0"/>
                    </a:lnTo>
                    <a:lnTo>
                      <a:pt x="796169"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1116" name="Google Shape;1116;p32"/>
              <p:cNvSpPr txBox="1"/>
              <p:nvPr/>
            </p:nvSpPr>
            <p:spPr>
              <a:xfrm>
                <a:off x="0" y="0"/>
                <a:ext cx="796169"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17" name="Google Shape;1117;p32"/>
            <p:cNvSpPr txBox="1"/>
            <p:nvPr/>
          </p:nvSpPr>
          <p:spPr>
            <a:xfrm>
              <a:off x="91771" y="125033"/>
              <a:ext cx="3090867" cy="310256"/>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b="1" i="0" u="none" strike="noStrike" cap="none" dirty="0">
                  <a:solidFill>
                    <a:srgbClr val="FFFFFF"/>
                  </a:solidFill>
                  <a:latin typeface="Ubuntu"/>
                  <a:ea typeface="Ubuntu"/>
                  <a:cs typeface="Ubuntu"/>
                  <a:sym typeface="Ubuntu"/>
                </a:rPr>
                <a:t>ОСНОВНІ РЕЗУЛЬТАТИ</a:t>
              </a:r>
              <a:endParaRPr dirty="0"/>
            </a:p>
          </p:txBody>
        </p:sp>
      </p:grpSp>
      <p:sp>
        <p:nvSpPr>
          <p:cNvPr id="1118" name="Google Shape;1118;p32"/>
          <p:cNvSpPr txBox="1"/>
          <p:nvPr/>
        </p:nvSpPr>
        <p:spPr>
          <a:xfrm>
            <a:off x="273313" y="2576580"/>
            <a:ext cx="6986042" cy="332613"/>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Цільова група: </a:t>
            </a:r>
            <a:r>
              <a:rPr lang="en-US" sz="1199" b="1" i="0" u="none" strike="noStrike" cap="none">
                <a:solidFill>
                  <a:srgbClr val="9E5A9E"/>
                </a:solidFill>
                <a:latin typeface="Ubuntu"/>
                <a:ea typeface="Ubuntu"/>
                <a:cs typeface="Ubuntu"/>
                <a:sym typeface="Ubuntu"/>
              </a:rPr>
              <a:t>діти та молодь у Сребрениці та прилеглих районах</a:t>
            </a:r>
            <a:endParaRPr/>
          </a:p>
          <a:p>
            <a:pPr marL="0" marR="0" lvl="0" indent="0" algn="l" rtl="0">
              <a:lnSpc>
                <a:spcPct val="108006"/>
              </a:lnSpc>
              <a:spcBef>
                <a:spcPts val="0"/>
              </a:spcBef>
              <a:spcAft>
                <a:spcPts val="0"/>
              </a:spcAft>
              <a:buNone/>
            </a:pPr>
            <a:r>
              <a:rPr lang="en-US" sz="1199" b="1" i="0" u="none" strike="noStrike" cap="none">
                <a:solidFill>
                  <a:srgbClr val="9E5A9E"/>
                </a:solidFill>
                <a:latin typeface="Ubuntu"/>
                <a:ea typeface="Ubuntu"/>
                <a:cs typeface="Ubuntu"/>
                <a:sym typeface="Ubuntu"/>
              </a:rPr>
              <a:t>Місцеві громади, які прагнуть примирення та соціальної згуртованості </a:t>
            </a:r>
            <a:endParaRPr/>
          </a:p>
        </p:txBody>
      </p:sp>
      <p:sp>
        <p:nvSpPr>
          <p:cNvPr id="1119" name="Google Shape;1119;p32"/>
          <p:cNvSpPr/>
          <p:nvPr/>
        </p:nvSpPr>
        <p:spPr>
          <a:xfrm>
            <a:off x="5617138" y="575787"/>
            <a:ext cx="1642216" cy="1642216"/>
          </a:xfrm>
          <a:custGeom>
            <a:avLst/>
            <a:gdLst/>
            <a:ahLst/>
            <a:cxnLst/>
            <a:rect l="l" t="t" r="r" b="b"/>
            <a:pathLst>
              <a:path w="812800" h="812800" extrusionOk="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2"/>
          <p:cNvSpPr txBox="1"/>
          <p:nvPr/>
        </p:nvSpPr>
        <p:spPr>
          <a:xfrm>
            <a:off x="273312" y="3635135"/>
            <a:ext cx="6986042" cy="1466088"/>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dirty="0">
                <a:solidFill>
                  <a:srgbClr val="1B3563"/>
                </a:solidFill>
                <a:latin typeface="Ubuntu"/>
                <a:ea typeface="Ubuntu"/>
                <a:cs typeface="Ubuntu"/>
                <a:sym typeface="Ubuntu"/>
              </a:rPr>
              <a:t>«</a:t>
            </a:r>
            <a:r>
              <a:rPr lang="en-US" sz="1200" b="0" i="0" u="none" strike="noStrike" cap="none" dirty="0" err="1">
                <a:solidFill>
                  <a:srgbClr val="1B3563"/>
                </a:solidFill>
                <a:latin typeface="Ubuntu"/>
                <a:ea typeface="Ubuntu"/>
                <a:cs typeface="Ubuntu"/>
                <a:sym typeface="Ubuntu"/>
              </a:rPr>
              <a:t>Будинок</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гарних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мелодій</a:t>
            </a:r>
            <a:r>
              <a:rPr lang="en-US" sz="1200" b="0" i="0" u="none" strike="noStrike" cap="none" dirty="0">
                <a:solidFill>
                  <a:srgbClr val="1B3563"/>
                </a:solidFill>
                <a:latin typeface="Ubuntu"/>
                <a:ea typeface="Ubuntu"/>
                <a:cs typeface="Ubuntu"/>
                <a:sym typeface="Ubuntu"/>
              </a:rPr>
              <a:t>» – </a:t>
            </a:r>
            <a:r>
              <a:rPr lang="en-US" sz="1200" b="0" i="0" u="none" strike="noStrike" cap="none" dirty="0" err="1">
                <a:solidFill>
                  <a:srgbClr val="1B3563"/>
                </a:solidFill>
                <a:latin typeface="Ubuntu"/>
                <a:ea typeface="Ubuntu"/>
                <a:cs typeface="Ubuntu"/>
                <a:sym typeface="Ubuntu"/>
              </a:rPr>
              <a:t>це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ініціатива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що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базується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Сребрениці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місті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яке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сильно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постраждало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від</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боснійської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війни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Заснована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a:t>
            </a:r>
            <a:r>
              <a:rPr lang="en-US" sz="1200" b="0" i="0" u="none" strike="noStrike" cap="none" dirty="0">
                <a:solidFill>
                  <a:srgbClr val="1B3563"/>
                </a:solidFill>
                <a:latin typeface="Ubuntu"/>
                <a:ea typeface="Ubuntu"/>
                <a:cs typeface="Ubuntu"/>
                <a:sym typeface="Ubuntu"/>
              </a:rPr>
              <a:t> 2011 </a:t>
            </a:r>
            <a:r>
              <a:rPr lang="en-US" sz="1200" b="0" i="0" u="none" strike="noStrike" cap="none" dirty="0" err="1">
                <a:solidFill>
                  <a:srgbClr val="1B3563"/>
                </a:solidFill>
                <a:latin typeface="Ubuntu"/>
                <a:ea typeface="Ubuntu"/>
                <a:cs typeface="Ubuntu"/>
                <a:sym typeface="Ubuntu"/>
              </a:rPr>
              <a:t>році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ця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організація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пропонує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дітям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молоді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безпечний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простір</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для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розвитку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їхньої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творчості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самовираження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через</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музику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Ініціатива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ґрунтується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переконанні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що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музика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долає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культурні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етнічні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кордони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сприяючи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взаєморозумінню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примиренню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Центр</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пропонує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музичну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освіту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навчальні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семінари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учасники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можуть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навчитися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грати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різних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інструментах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приєднатися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хорів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брати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участь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танцювальних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ансамблях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Ці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заходи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тільки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покращують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художні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навички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але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сприяють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згуртованості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групи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емоційному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оздоровленню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Будинок</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гарних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мелодій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також</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залучає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громаду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концертів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культурних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обмінів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освітніх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поїздок</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створюючи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платформу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для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діалогу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обміну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досвідом</a:t>
            </a:r>
            <a:r>
              <a:rPr lang="en-US" sz="1200" b="0" i="0" u="none" strike="noStrike" cap="none" dirty="0">
                <a:solidFill>
                  <a:srgbClr val="1B3563"/>
                </a:solidFill>
                <a:latin typeface="Ubuntu"/>
                <a:ea typeface="Ubuntu"/>
                <a:cs typeface="Ubuntu"/>
                <a:sym typeface="Ubuntu"/>
              </a:rPr>
              <a:t>. </a:t>
            </a:r>
            <a:endParaRPr dirty="0"/>
          </a:p>
        </p:txBody>
      </p:sp>
      <p:sp>
        <p:nvSpPr>
          <p:cNvPr id="1121" name="Google Shape;1121;p32"/>
          <p:cNvSpPr txBox="1"/>
          <p:nvPr/>
        </p:nvSpPr>
        <p:spPr>
          <a:xfrm>
            <a:off x="273313" y="6251958"/>
            <a:ext cx="6986042" cy="656463"/>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 Музична освіта та навчальні семінари</a:t>
            </a:r>
            <a:endParaRPr/>
          </a:p>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 Хори, танцювальні групи та інструментальні ансамблі, що сприяють згуртованості групи</a:t>
            </a:r>
            <a:endParaRPr/>
          </a:p>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 Заходи для залучення громади з метою сприяння взаємній повазі </a:t>
            </a:r>
            <a:endParaRPr/>
          </a:p>
          <a:p>
            <a:pPr marL="0" marR="0" lvl="0" indent="0" algn="l" rtl="0">
              <a:lnSpc>
                <a:spcPct val="108000"/>
              </a:lnSpc>
              <a:spcBef>
                <a:spcPts val="0"/>
              </a:spcBef>
              <a:spcAft>
                <a:spcPts val="0"/>
              </a:spcAft>
              <a:buNone/>
            </a:pPr>
            <a:endParaRPr sz="1200" b="0" i="0" u="none" strike="noStrike" cap="none">
              <a:solidFill>
                <a:srgbClr val="1B3563"/>
              </a:solidFill>
              <a:latin typeface="Ubuntu"/>
              <a:ea typeface="Ubuntu"/>
              <a:cs typeface="Ubuntu"/>
              <a:sym typeface="Ubuntu"/>
            </a:endParaRPr>
          </a:p>
        </p:txBody>
      </p:sp>
      <p:sp>
        <p:nvSpPr>
          <p:cNvPr id="1122" name="Google Shape;1122;p32"/>
          <p:cNvSpPr txBox="1"/>
          <p:nvPr/>
        </p:nvSpPr>
        <p:spPr>
          <a:xfrm>
            <a:off x="286979" y="7823151"/>
            <a:ext cx="6986042" cy="332613"/>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 Залучення сотень дітей та молоді до проектів з побудови миру</a:t>
            </a:r>
            <a:endParaRPr/>
          </a:p>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 Визнання такими нагородами, як Intercultural Achievement Award (2018) </a:t>
            </a:r>
            <a:endParaRPr/>
          </a:p>
        </p:txBody>
      </p:sp>
      <p:sp>
        <p:nvSpPr>
          <p:cNvPr id="1123" name="Google Shape;1123;p32"/>
          <p:cNvSpPr txBox="1"/>
          <p:nvPr/>
        </p:nvSpPr>
        <p:spPr>
          <a:xfrm>
            <a:off x="286979" y="1634954"/>
            <a:ext cx="4615421" cy="199285"/>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dirty="0" err="1">
                <a:solidFill>
                  <a:srgbClr val="1B3563"/>
                </a:solidFill>
                <a:latin typeface="Ubuntu"/>
                <a:ea typeface="Ubuntu"/>
                <a:cs typeface="Ubuntu"/>
                <a:sym typeface="Ubuntu"/>
              </a:rPr>
              <a:t>Виконавець</a:t>
            </a:r>
            <a:r>
              <a:rPr lang="en-US" sz="1199" b="1" i="0" u="none" strike="noStrike" cap="none" dirty="0">
                <a:solidFill>
                  <a:srgbClr val="1B3563"/>
                </a:solidFill>
                <a:latin typeface="Ubuntu"/>
                <a:ea typeface="Ubuntu"/>
                <a:cs typeface="Ubuntu"/>
                <a:sym typeface="Ubuntu"/>
              </a:rPr>
              <a:t>/</a:t>
            </a:r>
            <a:r>
              <a:rPr lang="en-US" sz="1199" b="1" i="0" u="none" strike="noStrike" cap="none" dirty="0" err="1">
                <a:solidFill>
                  <a:srgbClr val="1B3563"/>
                </a:solidFill>
                <a:latin typeface="Ubuntu"/>
                <a:ea typeface="Ubuntu"/>
                <a:cs typeface="Ubuntu"/>
                <a:sym typeface="Ubuntu"/>
              </a:rPr>
              <a:t>промоутер</a:t>
            </a:r>
            <a:r>
              <a:rPr lang="en-US" sz="1199" b="1" i="0" u="none" strike="noStrike" cap="none" dirty="0">
                <a:solidFill>
                  <a:srgbClr val="1B3563"/>
                </a:solidFill>
                <a:latin typeface="Ubuntu"/>
                <a:ea typeface="Ubuntu"/>
                <a:cs typeface="Ubuntu"/>
                <a:sym typeface="Ubuntu"/>
              </a:rPr>
              <a:t>: </a:t>
            </a:r>
            <a:r>
              <a:rPr lang="uk-UA" sz="1199" b="1" dirty="0">
                <a:solidFill>
                  <a:srgbClr val="9E5A9E"/>
                </a:solidFill>
                <a:latin typeface="Ubuntu"/>
                <a:ea typeface="Ubuntu"/>
                <a:cs typeface="Ubuntu"/>
                <a:sym typeface="Ubuntu"/>
              </a:rPr>
              <a:t>Г</a:t>
            </a:r>
            <a:r>
              <a:rPr lang="en-US" sz="1199" b="1" i="0" u="none" strike="noStrike" cap="none" dirty="0" err="1">
                <a:solidFill>
                  <a:srgbClr val="9E5A9E"/>
                </a:solidFill>
                <a:latin typeface="Ubuntu"/>
                <a:ea typeface="Ubuntu"/>
                <a:cs typeface="Ubuntu"/>
                <a:sym typeface="Ubuntu"/>
              </a:rPr>
              <a:t>О</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Kuća</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dobrih</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tonova</a:t>
            </a:r>
            <a:r>
              <a:rPr lang="en-US" sz="1199" b="1" i="0" u="none" strike="noStrike" cap="none" dirty="0">
                <a:solidFill>
                  <a:srgbClr val="9E5A9E"/>
                </a:solidFill>
                <a:latin typeface="Ubuntu"/>
                <a:ea typeface="Ubuntu"/>
                <a:cs typeface="Ubuntu"/>
                <a:sym typeface="Ubuntu"/>
              </a:rPr>
              <a:t>» </a:t>
            </a:r>
            <a:endParaRPr dirty="0"/>
          </a:p>
        </p:txBody>
      </p:sp>
      <p:sp>
        <p:nvSpPr>
          <p:cNvPr id="1124" name="Google Shape;1124;p32"/>
          <p:cNvSpPr txBox="1"/>
          <p:nvPr/>
        </p:nvSpPr>
        <p:spPr>
          <a:xfrm>
            <a:off x="273313" y="2105767"/>
            <a:ext cx="4723521" cy="170688"/>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Веб-сайт: </a:t>
            </a:r>
            <a:r>
              <a:rPr lang="en-US" sz="1199" b="1" i="0" u="none" strike="noStrike" cap="none">
                <a:solidFill>
                  <a:srgbClr val="9E5A9E"/>
                </a:solidFill>
                <a:latin typeface="Ubuntu"/>
                <a:ea typeface="Ubuntu"/>
                <a:cs typeface="Ubuntu"/>
                <a:sym typeface="Ubuntu"/>
              </a:rPr>
              <a:t>https://houseofgoodtones.org </a:t>
            </a:r>
            <a:endParaRPr/>
          </a:p>
        </p:txBody>
      </p:sp>
      <p:grpSp>
        <p:nvGrpSpPr>
          <p:cNvPr id="1125" name="Google Shape;1125;p32"/>
          <p:cNvGrpSpPr/>
          <p:nvPr/>
        </p:nvGrpSpPr>
        <p:grpSpPr>
          <a:xfrm>
            <a:off x="273313" y="348891"/>
            <a:ext cx="4113118" cy="1038445"/>
            <a:chOff x="0" y="0"/>
            <a:chExt cx="5484158" cy="1384594"/>
          </a:xfrm>
        </p:grpSpPr>
        <p:grpSp>
          <p:nvGrpSpPr>
            <p:cNvPr id="1126" name="Google Shape;1126;p32"/>
            <p:cNvGrpSpPr/>
            <p:nvPr/>
          </p:nvGrpSpPr>
          <p:grpSpPr>
            <a:xfrm>
              <a:off x="0" y="0"/>
              <a:ext cx="5484158" cy="1322962"/>
              <a:chOff x="0" y="0"/>
              <a:chExt cx="1333468" cy="321677"/>
            </a:xfrm>
          </p:grpSpPr>
          <p:sp>
            <p:nvSpPr>
              <p:cNvPr id="1127" name="Google Shape;1127;p32"/>
              <p:cNvSpPr/>
              <p:nvPr/>
            </p:nvSpPr>
            <p:spPr>
              <a:xfrm>
                <a:off x="0" y="0"/>
                <a:ext cx="1333468" cy="321677"/>
              </a:xfrm>
              <a:custGeom>
                <a:avLst/>
                <a:gdLst/>
                <a:ahLst/>
                <a:cxnLst/>
                <a:rect l="l" t="t" r="r" b="b"/>
                <a:pathLst>
                  <a:path w="1333468" h="321677" extrusionOk="0">
                    <a:moveTo>
                      <a:pt x="0" y="0"/>
                    </a:moveTo>
                    <a:lnTo>
                      <a:pt x="1333468" y="0"/>
                    </a:lnTo>
                    <a:lnTo>
                      <a:pt x="1333468" y="321677"/>
                    </a:lnTo>
                    <a:lnTo>
                      <a:pt x="0" y="321677"/>
                    </a:lnTo>
                    <a:close/>
                  </a:path>
                </a:pathLst>
              </a:custGeom>
              <a:gradFill>
                <a:gsLst>
                  <a:gs pos="0">
                    <a:srgbClr val="49C3CE"/>
                  </a:gs>
                  <a:gs pos="50980">
                    <a:srgbClr val="9854A1"/>
                  </a:gs>
                  <a:gs pos="100000">
                    <a:srgbClr val="F26F72"/>
                  </a:gs>
                </a:gsLst>
                <a:lin ang="12000000" scaled="0"/>
              </a:gradFill>
              <a:ln>
                <a:noFill/>
              </a:ln>
            </p:spPr>
          </p:sp>
          <p:sp>
            <p:nvSpPr>
              <p:cNvPr id="1128" name="Google Shape;1128;p32"/>
              <p:cNvSpPr txBox="1"/>
              <p:nvPr/>
            </p:nvSpPr>
            <p:spPr>
              <a:xfrm>
                <a:off x="0" y="0"/>
                <a:ext cx="1333468" cy="321677"/>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29" name="Google Shape;1129;p32"/>
            <p:cNvSpPr txBox="1"/>
            <p:nvPr/>
          </p:nvSpPr>
          <p:spPr>
            <a:xfrm>
              <a:off x="153701" y="144083"/>
              <a:ext cx="5176757" cy="1240511"/>
            </a:xfrm>
            <a:prstGeom prst="rect">
              <a:avLst/>
            </a:prstGeom>
            <a:noFill/>
            <a:ln>
              <a:noFill/>
            </a:ln>
          </p:spPr>
          <p:txBody>
            <a:bodyPr spcFirstLastPara="1" wrap="square" lIns="0" tIns="0" rIns="0" bIns="0" anchor="t" anchorCtr="0">
              <a:spAutoFit/>
            </a:bodyPr>
            <a:lstStyle/>
            <a:p>
              <a:pPr marL="0" marR="0" lvl="0" indent="0" algn="l" rtl="0">
                <a:lnSpc>
                  <a:spcPct val="108002"/>
                </a:lnSpc>
                <a:spcBef>
                  <a:spcPts val="0"/>
                </a:spcBef>
                <a:spcAft>
                  <a:spcPts val="0"/>
                </a:spcAft>
                <a:buNone/>
              </a:pPr>
              <a:r>
                <a:rPr lang="ru-RU" sz="2799" b="1" i="0" u="none" strike="noStrike" cap="none" dirty="0">
                  <a:solidFill>
                    <a:srgbClr val="FFFFFF"/>
                  </a:solidFill>
                  <a:latin typeface="Ubuntu"/>
                  <a:ea typeface="Ubuntu"/>
                  <a:cs typeface="Ubuntu"/>
                  <a:sym typeface="Ubuntu"/>
                </a:rPr>
                <a:t>БУДИНОК ГАРНИХ МЕЛОДІЙ</a:t>
              </a:r>
              <a:endParaRPr lang="ru-RU" dirty="0"/>
            </a:p>
          </p:txBody>
        </p:sp>
      </p:grpSp>
      <p:sp>
        <p:nvSpPr>
          <p:cNvPr id="1130" name="Google Shape;1130;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sp>
        <p:nvSpPr>
          <p:cNvPr id="1131" name="Google Shape;1131;p32"/>
          <p:cNvSpPr txBox="1"/>
          <p:nvPr/>
        </p:nvSpPr>
        <p:spPr>
          <a:xfrm>
            <a:off x="5302250" y="10315575"/>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32</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grpSp>
        <p:nvGrpSpPr>
          <p:cNvPr id="1136" name="Google Shape;1136;p33"/>
          <p:cNvGrpSpPr/>
          <p:nvPr/>
        </p:nvGrpSpPr>
        <p:grpSpPr>
          <a:xfrm>
            <a:off x="7395738" y="7697079"/>
            <a:ext cx="118846" cy="2846949"/>
            <a:chOff x="0" y="1"/>
            <a:chExt cx="158463" cy="3795931"/>
          </a:xfrm>
        </p:grpSpPr>
        <p:sp>
          <p:nvSpPr>
            <p:cNvPr id="1137" name="Google Shape;1137;p33"/>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1138" name="Google Shape;1138;p33"/>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1B3563"/>
                  </a:solidFill>
                  <a:latin typeface="Ubuntu"/>
                  <a:ea typeface="Ubuntu"/>
                  <a:cs typeface="Ubuntu"/>
                  <a:sym typeface="Ubuntu"/>
                </a:rPr>
                <a:t>Посібник з кращих практик «Мій мир» </a:t>
              </a:r>
              <a:endParaRPr/>
            </a:p>
          </p:txBody>
        </p:sp>
      </p:grpSp>
      <p:grpSp>
        <p:nvGrpSpPr>
          <p:cNvPr id="1139" name="Google Shape;1139;p33"/>
          <p:cNvGrpSpPr/>
          <p:nvPr/>
        </p:nvGrpSpPr>
        <p:grpSpPr>
          <a:xfrm>
            <a:off x="7548138" y="7849479"/>
            <a:ext cx="118846" cy="2846949"/>
            <a:chOff x="0" y="1"/>
            <a:chExt cx="158463" cy="3795931"/>
          </a:xfrm>
        </p:grpSpPr>
        <p:sp>
          <p:nvSpPr>
            <p:cNvPr id="1140" name="Google Shape;1140;p33"/>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1141" name="Google Shape;1141;p33"/>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002060"/>
                  </a:solidFill>
                  <a:latin typeface="Ubuntu"/>
                  <a:ea typeface="Ubuntu"/>
                  <a:cs typeface="Ubuntu"/>
                  <a:sym typeface="Ubuntu"/>
                </a:rPr>
                <a:t>Музика для молоді: дорожня карта підходу до побудови миру </a:t>
              </a:r>
              <a:endParaRPr/>
            </a:p>
          </p:txBody>
        </p:sp>
      </p:grpSp>
      <p:grpSp>
        <p:nvGrpSpPr>
          <p:cNvPr id="1142" name="Google Shape;1142;p33"/>
          <p:cNvGrpSpPr/>
          <p:nvPr/>
        </p:nvGrpSpPr>
        <p:grpSpPr>
          <a:xfrm>
            <a:off x="273313" y="2883593"/>
            <a:ext cx="2000861" cy="431008"/>
            <a:chOff x="0" y="0"/>
            <a:chExt cx="2667814" cy="574678"/>
          </a:xfrm>
        </p:grpSpPr>
        <p:grpSp>
          <p:nvGrpSpPr>
            <p:cNvPr id="1143" name="Google Shape;1143;p33"/>
            <p:cNvGrpSpPr/>
            <p:nvPr/>
          </p:nvGrpSpPr>
          <p:grpSpPr>
            <a:xfrm>
              <a:off x="0" y="0"/>
              <a:ext cx="2667814" cy="574678"/>
              <a:chOff x="0" y="0"/>
              <a:chExt cx="648677" cy="139732"/>
            </a:xfrm>
          </p:grpSpPr>
          <p:sp>
            <p:nvSpPr>
              <p:cNvPr id="1144" name="Google Shape;1144;p33"/>
              <p:cNvSpPr/>
              <p:nvPr/>
            </p:nvSpPr>
            <p:spPr>
              <a:xfrm>
                <a:off x="0" y="0"/>
                <a:ext cx="648677" cy="139732"/>
              </a:xfrm>
              <a:custGeom>
                <a:avLst/>
                <a:gdLst/>
                <a:ahLst/>
                <a:cxnLst/>
                <a:rect l="l" t="t" r="r" b="b"/>
                <a:pathLst>
                  <a:path w="648677" h="139732" extrusionOk="0">
                    <a:moveTo>
                      <a:pt x="0" y="0"/>
                    </a:moveTo>
                    <a:lnTo>
                      <a:pt x="648677" y="0"/>
                    </a:lnTo>
                    <a:lnTo>
                      <a:pt x="648677"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1145" name="Google Shape;1145;p33"/>
              <p:cNvSpPr txBox="1"/>
              <p:nvPr/>
            </p:nvSpPr>
            <p:spPr>
              <a:xfrm>
                <a:off x="0" y="0"/>
                <a:ext cx="648677"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46" name="Google Shape;1146;p33"/>
            <p:cNvSpPr txBox="1"/>
            <p:nvPr/>
          </p:nvSpPr>
          <p:spPr>
            <a:xfrm>
              <a:off x="74769" y="125033"/>
              <a:ext cx="2518276" cy="324612"/>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sz="1599" b="1" i="0" u="none" strike="noStrike" cap="none">
                  <a:solidFill>
                    <a:srgbClr val="FFFFFF"/>
                  </a:solidFill>
                  <a:latin typeface="Ubuntu"/>
                  <a:ea typeface="Ubuntu"/>
                  <a:cs typeface="Ubuntu"/>
                  <a:sym typeface="Ubuntu"/>
                </a:rPr>
                <a:t>ОПИС</a:t>
              </a:r>
              <a:endParaRPr/>
            </a:p>
          </p:txBody>
        </p:sp>
      </p:grpSp>
      <p:grpSp>
        <p:nvGrpSpPr>
          <p:cNvPr id="1147" name="Google Shape;1147;p33"/>
          <p:cNvGrpSpPr/>
          <p:nvPr/>
        </p:nvGrpSpPr>
        <p:grpSpPr>
          <a:xfrm>
            <a:off x="273313" y="4964652"/>
            <a:ext cx="2868098" cy="431008"/>
            <a:chOff x="0" y="0"/>
            <a:chExt cx="3824130" cy="574678"/>
          </a:xfrm>
        </p:grpSpPr>
        <p:grpSp>
          <p:nvGrpSpPr>
            <p:cNvPr id="1148" name="Google Shape;1148;p33"/>
            <p:cNvGrpSpPr/>
            <p:nvPr/>
          </p:nvGrpSpPr>
          <p:grpSpPr>
            <a:xfrm>
              <a:off x="0" y="0"/>
              <a:ext cx="3824130" cy="574678"/>
              <a:chOff x="0" y="0"/>
              <a:chExt cx="929834" cy="139732"/>
            </a:xfrm>
          </p:grpSpPr>
          <p:sp>
            <p:nvSpPr>
              <p:cNvPr id="1149" name="Google Shape;1149;p33"/>
              <p:cNvSpPr/>
              <p:nvPr/>
            </p:nvSpPr>
            <p:spPr>
              <a:xfrm>
                <a:off x="0" y="0"/>
                <a:ext cx="929834" cy="139732"/>
              </a:xfrm>
              <a:custGeom>
                <a:avLst/>
                <a:gdLst/>
                <a:ahLst/>
                <a:cxnLst/>
                <a:rect l="l" t="t" r="r" b="b"/>
                <a:pathLst>
                  <a:path w="929834" h="139732" extrusionOk="0">
                    <a:moveTo>
                      <a:pt x="0" y="0"/>
                    </a:moveTo>
                    <a:lnTo>
                      <a:pt x="929834" y="0"/>
                    </a:lnTo>
                    <a:lnTo>
                      <a:pt x="929834"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1150" name="Google Shape;1150;p33"/>
              <p:cNvSpPr txBox="1"/>
              <p:nvPr/>
            </p:nvSpPr>
            <p:spPr>
              <a:xfrm>
                <a:off x="0" y="0"/>
                <a:ext cx="929834"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51" name="Google Shape;1151;p33"/>
            <p:cNvSpPr txBox="1"/>
            <p:nvPr/>
          </p:nvSpPr>
          <p:spPr>
            <a:xfrm>
              <a:off x="44667" y="119927"/>
              <a:ext cx="3716953" cy="310256"/>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b="1" i="0" u="none" strike="noStrike" cap="none" dirty="0">
                  <a:solidFill>
                    <a:srgbClr val="FFFFFF"/>
                  </a:solidFill>
                  <a:latin typeface="Ubuntu"/>
                  <a:ea typeface="Ubuntu"/>
                  <a:cs typeface="Ubuntu"/>
                  <a:sym typeface="Ubuntu"/>
                </a:rPr>
                <a:t>ЗАСТОСОВАНА МЕТОДОЛОГІЯ</a:t>
              </a:r>
              <a:endParaRPr dirty="0"/>
            </a:p>
          </p:txBody>
        </p:sp>
      </p:grpSp>
      <p:grpSp>
        <p:nvGrpSpPr>
          <p:cNvPr id="1152" name="Google Shape;1152;p33"/>
          <p:cNvGrpSpPr/>
          <p:nvPr/>
        </p:nvGrpSpPr>
        <p:grpSpPr>
          <a:xfrm>
            <a:off x="286979" y="6236087"/>
            <a:ext cx="2455805" cy="431008"/>
            <a:chOff x="0" y="0"/>
            <a:chExt cx="3274406" cy="574678"/>
          </a:xfrm>
        </p:grpSpPr>
        <p:grpSp>
          <p:nvGrpSpPr>
            <p:cNvPr id="1153" name="Google Shape;1153;p33"/>
            <p:cNvGrpSpPr/>
            <p:nvPr/>
          </p:nvGrpSpPr>
          <p:grpSpPr>
            <a:xfrm>
              <a:off x="0" y="0"/>
              <a:ext cx="3274406" cy="574678"/>
              <a:chOff x="0" y="0"/>
              <a:chExt cx="796169" cy="139732"/>
            </a:xfrm>
          </p:grpSpPr>
          <p:sp>
            <p:nvSpPr>
              <p:cNvPr id="1154" name="Google Shape;1154;p33"/>
              <p:cNvSpPr/>
              <p:nvPr/>
            </p:nvSpPr>
            <p:spPr>
              <a:xfrm>
                <a:off x="0" y="0"/>
                <a:ext cx="796169" cy="139732"/>
              </a:xfrm>
              <a:custGeom>
                <a:avLst/>
                <a:gdLst/>
                <a:ahLst/>
                <a:cxnLst/>
                <a:rect l="l" t="t" r="r" b="b"/>
                <a:pathLst>
                  <a:path w="796169" h="139732" extrusionOk="0">
                    <a:moveTo>
                      <a:pt x="0" y="0"/>
                    </a:moveTo>
                    <a:lnTo>
                      <a:pt x="796169" y="0"/>
                    </a:lnTo>
                    <a:lnTo>
                      <a:pt x="796169"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1155" name="Google Shape;1155;p33"/>
              <p:cNvSpPr txBox="1"/>
              <p:nvPr/>
            </p:nvSpPr>
            <p:spPr>
              <a:xfrm>
                <a:off x="0" y="0"/>
                <a:ext cx="796169"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56" name="Google Shape;1156;p33"/>
            <p:cNvSpPr txBox="1"/>
            <p:nvPr/>
          </p:nvSpPr>
          <p:spPr>
            <a:xfrm>
              <a:off x="91771" y="125033"/>
              <a:ext cx="3090867" cy="310256"/>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b="1" i="0" u="none" strike="noStrike" cap="none" dirty="0">
                  <a:solidFill>
                    <a:srgbClr val="FFFFFF"/>
                  </a:solidFill>
                  <a:latin typeface="Ubuntu"/>
                  <a:ea typeface="Ubuntu"/>
                  <a:cs typeface="Ubuntu"/>
                  <a:sym typeface="Ubuntu"/>
                </a:rPr>
                <a:t>ОСНОВНІ РЕЗУЛЬТАТИ</a:t>
              </a:r>
              <a:endParaRPr dirty="0"/>
            </a:p>
          </p:txBody>
        </p:sp>
      </p:grpSp>
      <p:sp>
        <p:nvSpPr>
          <p:cNvPr id="1157" name="Google Shape;1157;p33"/>
          <p:cNvSpPr txBox="1"/>
          <p:nvPr/>
        </p:nvSpPr>
        <p:spPr>
          <a:xfrm>
            <a:off x="273313" y="2227125"/>
            <a:ext cx="6986042" cy="170688"/>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Цільова група: </a:t>
            </a:r>
            <a:r>
              <a:rPr lang="en-US" sz="1199" b="1" i="0" u="none" strike="noStrike" cap="none">
                <a:solidFill>
                  <a:srgbClr val="9E5A9E"/>
                </a:solidFill>
                <a:latin typeface="Ubuntu"/>
                <a:ea typeface="Ubuntu"/>
                <a:cs typeface="Ubuntu"/>
                <a:sym typeface="Ubuntu"/>
              </a:rPr>
              <a:t>діти</a:t>
            </a:r>
            <a:r>
              <a:rPr lang="en-US" sz="1199" b="1" i="0" u="none" strike="noStrike" cap="none">
                <a:solidFill>
                  <a:srgbClr val="1B3563"/>
                </a:solidFill>
                <a:latin typeface="Ubuntu"/>
                <a:ea typeface="Ubuntu"/>
                <a:cs typeface="Ubuntu"/>
                <a:sym typeface="Ubuntu"/>
              </a:rPr>
              <a:t>,</a:t>
            </a:r>
            <a:r>
              <a:rPr lang="en-US" sz="1199" b="1" i="0" u="none" strike="noStrike" cap="none">
                <a:solidFill>
                  <a:srgbClr val="9E5A9E"/>
                </a:solidFill>
                <a:latin typeface="Ubuntu"/>
                <a:ea typeface="Ubuntu"/>
                <a:cs typeface="Ubuntu"/>
                <a:sym typeface="Ubuntu"/>
              </a:rPr>
              <a:t> які постраждали від війни та травм</a:t>
            </a:r>
            <a:endParaRPr/>
          </a:p>
        </p:txBody>
      </p:sp>
      <p:sp>
        <p:nvSpPr>
          <p:cNvPr id="1158" name="Google Shape;1158;p33"/>
          <p:cNvSpPr txBox="1"/>
          <p:nvPr/>
        </p:nvSpPr>
        <p:spPr>
          <a:xfrm>
            <a:off x="273313" y="3336635"/>
            <a:ext cx="6986042" cy="1142238"/>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dirty="0" err="1">
                <a:solidFill>
                  <a:srgbClr val="1B3563"/>
                </a:solidFill>
                <a:latin typeface="Ubuntu"/>
                <a:ea typeface="Ubuntu"/>
                <a:cs typeface="Ubuntu"/>
                <a:sym typeface="Ubuntu"/>
              </a:rPr>
              <a:t>Музичний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центр</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Паваротті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розташований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Мостарі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був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заснований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під</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час</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боснійської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війни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як</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притулок</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для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дітей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які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постраждали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від</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конфлікту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Центр</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був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заснований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відомим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тенором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Лучано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Паваротті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підтримки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організації</a:t>
            </a:r>
            <a:r>
              <a:rPr lang="en-US" sz="1200" b="0" i="0" u="none" strike="noStrike" cap="none" dirty="0">
                <a:solidFill>
                  <a:srgbClr val="1B3563"/>
                </a:solidFill>
                <a:latin typeface="Ubuntu"/>
                <a:ea typeface="Ubuntu"/>
                <a:cs typeface="Ubuntu"/>
                <a:sym typeface="Ubuntu"/>
              </a:rPr>
              <a:t> War Child </a:t>
            </a:r>
            <a:r>
              <a:rPr lang="en-US" sz="1200" b="0" i="0" u="none" strike="noStrike" cap="none" dirty="0" err="1">
                <a:solidFill>
                  <a:srgbClr val="1B3563"/>
                </a:solidFill>
                <a:latin typeface="Ubuntu"/>
                <a:ea typeface="Ubuntu"/>
                <a:cs typeface="Ubuntu"/>
                <a:sym typeface="Ubuntu"/>
              </a:rPr>
              <a:t>з</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метою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створення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простору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діти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могли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одужувати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допомогою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музики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мистецтва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Центр</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пропонує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широкий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спектр</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програм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включаючи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сеанси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музичної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терапії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уроки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гри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музичних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інструментах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творчі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майстерні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Ці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заходи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дають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дітям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можливість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опрацювати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свої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травми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виразити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свої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емоції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відновити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почуття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власної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ідентичності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Створюючи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сприятливе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інклюзивне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середовище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Центр</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став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променем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надії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для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молоді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регіоні</a:t>
            </a:r>
            <a:r>
              <a:rPr lang="en-US" sz="1200" b="0" i="0" u="none" strike="noStrike" cap="none" dirty="0">
                <a:solidFill>
                  <a:srgbClr val="1B3563"/>
                </a:solidFill>
                <a:latin typeface="Ubuntu"/>
                <a:ea typeface="Ubuntu"/>
                <a:cs typeface="Ubuntu"/>
                <a:sym typeface="Ubuntu"/>
              </a:rPr>
              <a:t>. </a:t>
            </a:r>
            <a:endParaRPr dirty="0"/>
          </a:p>
        </p:txBody>
      </p:sp>
      <p:sp>
        <p:nvSpPr>
          <p:cNvPr id="1159" name="Google Shape;1159;p33"/>
          <p:cNvSpPr txBox="1"/>
          <p:nvPr/>
        </p:nvSpPr>
        <p:spPr>
          <a:xfrm>
            <a:off x="273313" y="5654330"/>
            <a:ext cx="6986042" cy="332613"/>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Сеанси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музичної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терапії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освітні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програми</a:t>
            </a:r>
            <a:r>
              <a:rPr lang="en-US" sz="1200" b="0" i="0" u="none" strike="noStrike" cap="none" dirty="0">
                <a:solidFill>
                  <a:srgbClr val="1B3563"/>
                </a:solidFill>
                <a:latin typeface="Ubuntu"/>
                <a:ea typeface="Ubuntu"/>
                <a:cs typeface="Ubuntu"/>
                <a:sym typeface="Ubuntu"/>
              </a:rPr>
              <a:t>.</a:t>
            </a:r>
            <a:endParaRPr dirty="0"/>
          </a:p>
          <a:p>
            <a:pPr marL="0" marR="0" lvl="0" indent="0" algn="l" rtl="0">
              <a:lnSpc>
                <a:spcPct val="108000"/>
              </a:lnSpc>
              <a:spcBef>
                <a:spcPts val="0"/>
              </a:spcBef>
              <a:spcAft>
                <a:spcPts val="0"/>
              </a:spcAft>
              <a:buNone/>
            </a:pP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Можливості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для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дітей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навчитися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грати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музичних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інструментах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займатися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творчою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діяльністю</a:t>
            </a:r>
            <a:r>
              <a:rPr lang="en-US" sz="1200" b="0" i="0" u="none" strike="noStrike" cap="none" dirty="0">
                <a:solidFill>
                  <a:srgbClr val="1B3563"/>
                </a:solidFill>
                <a:latin typeface="Ubuntu"/>
                <a:ea typeface="Ubuntu"/>
                <a:cs typeface="Ubuntu"/>
                <a:sym typeface="Ubuntu"/>
              </a:rPr>
              <a:t>. </a:t>
            </a:r>
            <a:endParaRPr dirty="0"/>
          </a:p>
        </p:txBody>
      </p:sp>
      <p:sp>
        <p:nvSpPr>
          <p:cNvPr id="1160" name="Google Shape;1160;p33"/>
          <p:cNvSpPr txBox="1"/>
          <p:nvPr/>
        </p:nvSpPr>
        <p:spPr>
          <a:xfrm>
            <a:off x="286979" y="6925765"/>
            <a:ext cx="6986042" cy="494538"/>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Музичний центр Паваротті зробив значний внесок у емоційне відновлення дітей, які постраждали від війни. Його програми допомогли подолати розбіжності між громадами, сприяючи довгостроковому миротворчості. </a:t>
            </a:r>
            <a:endParaRPr/>
          </a:p>
        </p:txBody>
      </p:sp>
      <p:sp>
        <p:nvSpPr>
          <p:cNvPr id="1161" name="Google Shape;1161;p33"/>
          <p:cNvSpPr txBox="1"/>
          <p:nvPr/>
        </p:nvSpPr>
        <p:spPr>
          <a:xfrm>
            <a:off x="286979" y="1285500"/>
            <a:ext cx="4615421" cy="170688"/>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Виконавець/промоутер: </a:t>
            </a:r>
            <a:r>
              <a:rPr lang="en-US" sz="1199" b="1" i="0" u="none" strike="noStrike" cap="none">
                <a:solidFill>
                  <a:srgbClr val="9E5A9E"/>
                </a:solidFill>
                <a:latin typeface="Ubuntu"/>
                <a:ea typeface="Ubuntu"/>
                <a:cs typeface="Ubuntu"/>
                <a:sym typeface="Ubuntu"/>
              </a:rPr>
              <a:t>War Child та Лучано Паваротті </a:t>
            </a:r>
            <a:endParaRPr/>
          </a:p>
        </p:txBody>
      </p:sp>
      <p:sp>
        <p:nvSpPr>
          <p:cNvPr id="1162" name="Google Shape;1162;p33"/>
          <p:cNvSpPr txBox="1"/>
          <p:nvPr/>
        </p:nvSpPr>
        <p:spPr>
          <a:xfrm>
            <a:off x="273313" y="1756313"/>
            <a:ext cx="4723521" cy="170688"/>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Веб-сайт: </a:t>
            </a:r>
            <a:r>
              <a:rPr lang="en-US" sz="1199" b="1" i="0" u="none" strike="noStrike" cap="none">
                <a:solidFill>
                  <a:srgbClr val="9E5A9E"/>
                </a:solidFill>
                <a:latin typeface="Ubuntu"/>
                <a:ea typeface="Ubuntu"/>
                <a:cs typeface="Ubuntu"/>
                <a:sym typeface="Ubuntu"/>
              </a:rPr>
              <a:t>https://www.mcpavarotti.com </a:t>
            </a:r>
            <a:endParaRPr/>
          </a:p>
        </p:txBody>
      </p:sp>
      <p:sp>
        <p:nvSpPr>
          <p:cNvPr id="1163" name="Google Shape;1163;p33"/>
          <p:cNvSpPr/>
          <p:nvPr/>
        </p:nvSpPr>
        <p:spPr>
          <a:xfrm>
            <a:off x="5732185" y="415662"/>
            <a:ext cx="1370372" cy="1946151"/>
          </a:xfrm>
          <a:custGeom>
            <a:avLst/>
            <a:gdLst/>
            <a:ahLst/>
            <a:cxnLst/>
            <a:rect l="l" t="t" r="r" b="b"/>
            <a:pathLst>
              <a:path w="1370372" h="1946151" extrusionOk="0">
                <a:moveTo>
                  <a:pt x="0" y="0"/>
                </a:moveTo>
                <a:lnTo>
                  <a:pt x="1370372" y="0"/>
                </a:lnTo>
                <a:lnTo>
                  <a:pt x="1370372" y="1946151"/>
                </a:lnTo>
                <a:lnTo>
                  <a:pt x="0" y="1946151"/>
                </a:lnTo>
                <a:lnTo>
                  <a:pt x="0" y="0"/>
                </a:lnTo>
                <a:close/>
              </a:path>
            </a:pathLst>
          </a:custGeom>
          <a:blipFill rotWithShape="1">
            <a:blip r:embed="rId4">
              <a:alphaModFix/>
            </a:blip>
            <a:stretch>
              <a:fillRect r="-407330"/>
            </a:stretch>
          </a:blipFill>
          <a:ln>
            <a:noFill/>
          </a:ln>
        </p:spPr>
      </p:sp>
      <p:grpSp>
        <p:nvGrpSpPr>
          <p:cNvPr id="1164" name="Google Shape;1164;p33"/>
          <p:cNvGrpSpPr/>
          <p:nvPr/>
        </p:nvGrpSpPr>
        <p:grpSpPr>
          <a:xfrm>
            <a:off x="273313" y="348891"/>
            <a:ext cx="5264789" cy="611221"/>
            <a:chOff x="0" y="0"/>
            <a:chExt cx="7019719" cy="814962"/>
          </a:xfrm>
        </p:grpSpPr>
        <p:grpSp>
          <p:nvGrpSpPr>
            <p:cNvPr id="1165" name="Google Shape;1165;p33"/>
            <p:cNvGrpSpPr/>
            <p:nvPr/>
          </p:nvGrpSpPr>
          <p:grpSpPr>
            <a:xfrm>
              <a:off x="0" y="0"/>
              <a:ext cx="7019719" cy="814962"/>
              <a:chOff x="0" y="0"/>
              <a:chExt cx="1706838" cy="198157"/>
            </a:xfrm>
          </p:grpSpPr>
          <p:sp>
            <p:nvSpPr>
              <p:cNvPr id="1166" name="Google Shape;1166;p33"/>
              <p:cNvSpPr/>
              <p:nvPr/>
            </p:nvSpPr>
            <p:spPr>
              <a:xfrm>
                <a:off x="0" y="0"/>
                <a:ext cx="1706838" cy="198157"/>
              </a:xfrm>
              <a:custGeom>
                <a:avLst/>
                <a:gdLst/>
                <a:ahLst/>
                <a:cxnLst/>
                <a:rect l="l" t="t" r="r" b="b"/>
                <a:pathLst>
                  <a:path w="1706838" h="198157" extrusionOk="0">
                    <a:moveTo>
                      <a:pt x="0" y="0"/>
                    </a:moveTo>
                    <a:lnTo>
                      <a:pt x="1706838" y="0"/>
                    </a:lnTo>
                    <a:lnTo>
                      <a:pt x="1706838" y="198157"/>
                    </a:lnTo>
                    <a:lnTo>
                      <a:pt x="0" y="198157"/>
                    </a:lnTo>
                    <a:close/>
                  </a:path>
                </a:pathLst>
              </a:custGeom>
              <a:gradFill>
                <a:gsLst>
                  <a:gs pos="0">
                    <a:srgbClr val="49C3CE"/>
                  </a:gs>
                  <a:gs pos="50980">
                    <a:srgbClr val="9854A1"/>
                  </a:gs>
                  <a:gs pos="100000">
                    <a:srgbClr val="F26F72"/>
                  </a:gs>
                </a:gsLst>
                <a:lin ang="12000000" scaled="0"/>
              </a:gradFill>
              <a:ln>
                <a:noFill/>
              </a:ln>
            </p:spPr>
          </p:sp>
          <p:sp>
            <p:nvSpPr>
              <p:cNvPr id="1167" name="Google Shape;1167;p33"/>
              <p:cNvSpPr txBox="1"/>
              <p:nvPr/>
            </p:nvSpPr>
            <p:spPr>
              <a:xfrm>
                <a:off x="0" y="0"/>
                <a:ext cx="1706838" cy="198157"/>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68" name="Google Shape;1168;p33"/>
            <p:cNvSpPr txBox="1"/>
            <p:nvPr/>
          </p:nvSpPr>
          <p:spPr>
            <a:xfrm>
              <a:off x="196737" y="144083"/>
              <a:ext cx="6626244" cy="443199"/>
            </a:xfrm>
            <a:prstGeom prst="rect">
              <a:avLst/>
            </a:prstGeom>
            <a:noFill/>
            <a:ln>
              <a:noFill/>
            </a:ln>
          </p:spPr>
          <p:txBody>
            <a:bodyPr spcFirstLastPara="1" wrap="square" lIns="0" tIns="0" rIns="0" bIns="0" anchor="t" anchorCtr="0">
              <a:spAutoFit/>
            </a:bodyPr>
            <a:lstStyle/>
            <a:p>
              <a:pPr marL="0" marR="0" lvl="0" indent="0" algn="l" rtl="0">
                <a:lnSpc>
                  <a:spcPct val="108002"/>
                </a:lnSpc>
                <a:spcBef>
                  <a:spcPts val="0"/>
                </a:spcBef>
                <a:spcAft>
                  <a:spcPts val="0"/>
                </a:spcAft>
                <a:buNone/>
              </a:pPr>
              <a:r>
                <a:rPr lang="en-US" sz="2000" b="1" i="0" u="none" strike="noStrike" cap="none" dirty="0">
                  <a:solidFill>
                    <a:srgbClr val="FFFFFF"/>
                  </a:solidFill>
                  <a:latin typeface="Ubuntu"/>
                  <a:ea typeface="Ubuntu"/>
                  <a:cs typeface="Ubuntu"/>
                  <a:sym typeface="Ubuntu"/>
                </a:rPr>
                <a:t>МУЗИЧНИЙ ЦЕНТР ПАВАРОТТІ </a:t>
              </a:r>
              <a:endParaRPr sz="2000" dirty="0"/>
            </a:p>
          </p:txBody>
        </p:sp>
      </p:grpSp>
      <p:sp>
        <p:nvSpPr>
          <p:cNvPr id="1169" name="Google Shape;1169;p33"/>
          <p:cNvSpPr/>
          <p:nvPr/>
        </p:nvSpPr>
        <p:spPr>
          <a:xfrm>
            <a:off x="273313" y="7664515"/>
            <a:ext cx="6999708" cy="2657023"/>
          </a:xfrm>
          <a:custGeom>
            <a:avLst/>
            <a:gdLst/>
            <a:ahLst/>
            <a:cxnLst/>
            <a:rect l="l" t="t" r="r" b="b"/>
            <a:pathLst>
              <a:path w="6999708" h="2657023" extrusionOk="0">
                <a:moveTo>
                  <a:pt x="0" y="0"/>
                </a:moveTo>
                <a:lnTo>
                  <a:pt x="6999708" y="0"/>
                </a:lnTo>
                <a:lnTo>
                  <a:pt x="6999708" y="2657023"/>
                </a:lnTo>
                <a:lnTo>
                  <a:pt x="0" y="2657023"/>
                </a:lnTo>
                <a:lnTo>
                  <a:pt x="0" y="0"/>
                </a:lnTo>
                <a:close/>
              </a:path>
            </a:pathLst>
          </a:custGeom>
          <a:blipFill rotWithShape="1">
            <a:blip r:embed="rId5">
              <a:alphaModFix/>
            </a:blip>
            <a:stretch>
              <a:fillRect l="-7041" r="-7041"/>
            </a:stretch>
          </a:blipFill>
          <a:ln>
            <a:noFill/>
          </a:ln>
        </p:spPr>
      </p:sp>
      <p:sp>
        <p:nvSpPr>
          <p:cNvPr id="1170" name="Google Shape;1170;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sp>
        <p:nvSpPr>
          <p:cNvPr id="1171" name="Google Shape;1171;p33"/>
          <p:cNvSpPr txBox="1"/>
          <p:nvPr/>
        </p:nvSpPr>
        <p:spPr>
          <a:xfrm>
            <a:off x="5302250" y="10315575"/>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33</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grpSp>
        <p:nvGrpSpPr>
          <p:cNvPr id="1176" name="Google Shape;1176;p34"/>
          <p:cNvGrpSpPr/>
          <p:nvPr/>
        </p:nvGrpSpPr>
        <p:grpSpPr>
          <a:xfrm>
            <a:off x="7395738" y="7697079"/>
            <a:ext cx="118846" cy="2846949"/>
            <a:chOff x="0" y="1"/>
            <a:chExt cx="158463" cy="3795931"/>
          </a:xfrm>
        </p:grpSpPr>
        <p:sp>
          <p:nvSpPr>
            <p:cNvPr id="1177" name="Google Shape;1177;p34"/>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1178" name="Google Shape;1178;p34"/>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1B3563"/>
                  </a:solidFill>
                  <a:latin typeface="Ubuntu"/>
                  <a:ea typeface="Ubuntu"/>
                  <a:cs typeface="Ubuntu"/>
                  <a:sym typeface="Ubuntu"/>
                </a:rPr>
                <a:t>Посібник з кращих практик «Мій мир» </a:t>
              </a:r>
              <a:endParaRPr/>
            </a:p>
          </p:txBody>
        </p:sp>
      </p:grpSp>
      <p:grpSp>
        <p:nvGrpSpPr>
          <p:cNvPr id="1179" name="Google Shape;1179;p34"/>
          <p:cNvGrpSpPr/>
          <p:nvPr/>
        </p:nvGrpSpPr>
        <p:grpSpPr>
          <a:xfrm>
            <a:off x="7548138" y="7849479"/>
            <a:ext cx="118846" cy="2846949"/>
            <a:chOff x="0" y="1"/>
            <a:chExt cx="158463" cy="3795931"/>
          </a:xfrm>
        </p:grpSpPr>
        <p:sp>
          <p:nvSpPr>
            <p:cNvPr id="1180" name="Google Shape;1180;p34"/>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1181" name="Google Shape;1181;p34"/>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002060"/>
                  </a:solidFill>
                  <a:latin typeface="Ubuntu"/>
                  <a:ea typeface="Ubuntu"/>
                  <a:cs typeface="Ubuntu"/>
                  <a:sym typeface="Ubuntu"/>
                </a:rPr>
                <a:t>Музика для молоді: дорожня карта підходу до побудови миру </a:t>
              </a:r>
              <a:endParaRPr/>
            </a:p>
          </p:txBody>
        </p:sp>
      </p:grpSp>
      <p:grpSp>
        <p:nvGrpSpPr>
          <p:cNvPr id="1182" name="Google Shape;1182;p34"/>
          <p:cNvGrpSpPr/>
          <p:nvPr/>
        </p:nvGrpSpPr>
        <p:grpSpPr>
          <a:xfrm>
            <a:off x="273313" y="2883593"/>
            <a:ext cx="2000861" cy="431008"/>
            <a:chOff x="0" y="0"/>
            <a:chExt cx="2667814" cy="574678"/>
          </a:xfrm>
        </p:grpSpPr>
        <p:grpSp>
          <p:nvGrpSpPr>
            <p:cNvPr id="1183" name="Google Shape;1183;p34"/>
            <p:cNvGrpSpPr/>
            <p:nvPr/>
          </p:nvGrpSpPr>
          <p:grpSpPr>
            <a:xfrm>
              <a:off x="0" y="0"/>
              <a:ext cx="2667814" cy="574678"/>
              <a:chOff x="0" y="0"/>
              <a:chExt cx="648677" cy="139732"/>
            </a:xfrm>
          </p:grpSpPr>
          <p:sp>
            <p:nvSpPr>
              <p:cNvPr id="1184" name="Google Shape;1184;p34"/>
              <p:cNvSpPr/>
              <p:nvPr/>
            </p:nvSpPr>
            <p:spPr>
              <a:xfrm>
                <a:off x="0" y="0"/>
                <a:ext cx="648677" cy="139732"/>
              </a:xfrm>
              <a:custGeom>
                <a:avLst/>
                <a:gdLst/>
                <a:ahLst/>
                <a:cxnLst/>
                <a:rect l="l" t="t" r="r" b="b"/>
                <a:pathLst>
                  <a:path w="648677" h="139732" extrusionOk="0">
                    <a:moveTo>
                      <a:pt x="0" y="0"/>
                    </a:moveTo>
                    <a:lnTo>
                      <a:pt x="648677" y="0"/>
                    </a:lnTo>
                    <a:lnTo>
                      <a:pt x="648677"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1185" name="Google Shape;1185;p34"/>
              <p:cNvSpPr txBox="1"/>
              <p:nvPr/>
            </p:nvSpPr>
            <p:spPr>
              <a:xfrm>
                <a:off x="0" y="0"/>
                <a:ext cx="648677"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86" name="Google Shape;1186;p34"/>
            <p:cNvSpPr txBox="1"/>
            <p:nvPr/>
          </p:nvSpPr>
          <p:spPr>
            <a:xfrm>
              <a:off x="74769" y="125033"/>
              <a:ext cx="2518276" cy="324612"/>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sz="1599" b="1" i="0" u="none" strike="noStrike" cap="none">
                  <a:solidFill>
                    <a:srgbClr val="FFFFFF"/>
                  </a:solidFill>
                  <a:latin typeface="Ubuntu"/>
                  <a:ea typeface="Ubuntu"/>
                  <a:cs typeface="Ubuntu"/>
                  <a:sym typeface="Ubuntu"/>
                </a:rPr>
                <a:t>ОПИС</a:t>
              </a:r>
              <a:endParaRPr/>
            </a:p>
          </p:txBody>
        </p:sp>
      </p:grpSp>
      <p:grpSp>
        <p:nvGrpSpPr>
          <p:cNvPr id="1187" name="Google Shape;1187;p34"/>
          <p:cNvGrpSpPr/>
          <p:nvPr/>
        </p:nvGrpSpPr>
        <p:grpSpPr>
          <a:xfrm>
            <a:off x="273313" y="5061807"/>
            <a:ext cx="2868098" cy="431008"/>
            <a:chOff x="0" y="0"/>
            <a:chExt cx="3824130" cy="574678"/>
          </a:xfrm>
        </p:grpSpPr>
        <p:grpSp>
          <p:nvGrpSpPr>
            <p:cNvPr id="1188" name="Google Shape;1188;p34"/>
            <p:cNvGrpSpPr/>
            <p:nvPr/>
          </p:nvGrpSpPr>
          <p:grpSpPr>
            <a:xfrm>
              <a:off x="0" y="0"/>
              <a:ext cx="3824130" cy="574678"/>
              <a:chOff x="0" y="0"/>
              <a:chExt cx="929834" cy="139732"/>
            </a:xfrm>
          </p:grpSpPr>
          <p:sp>
            <p:nvSpPr>
              <p:cNvPr id="1189" name="Google Shape;1189;p34"/>
              <p:cNvSpPr/>
              <p:nvPr/>
            </p:nvSpPr>
            <p:spPr>
              <a:xfrm>
                <a:off x="0" y="0"/>
                <a:ext cx="929834" cy="139732"/>
              </a:xfrm>
              <a:custGeom>
                <a:avLst/>
                <a:gdLst/>
                <a:ahLst/>
                <a:cxnLst/>
                <a:rect l="l" t="t" r="r" b="b"/>
                <a:pathLst>
                  <a:path w="929834" h="139732" extrusionOk="0">
                    <a:moveTo>
                      <a:pt x="0" y="0"/>
                    </a:moveTo>
                    <a:lnTo>
                      <a:pt x="929834" y="0"/>
                    </a:lnTo>
                    <a:lnTo>
                      <a:pt x="929834"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1190" name="Google Shape;1190;p34"/>
              <p:cNvSpPr txBox="1"/>
              <p:nvPr/>
            </p:nvSpPr>
            <p:spPr>
              <a:xfrm>
                <a:off x="0" y="0"/>
                <a:ext cx="929834"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91" name="Google Shape;1191;p34"/>
            <p:cNvSpPr txBox="1"/>
            <p:nvPr/>
          </p:nvSpPr>
          <p:spPr>
            <a:xfrm>
              <a:off x="48635" y="138561"/>
              <a:ext cx="3716953" cy="310256"/>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b="1" i="0" u="none" strike="noStrike" cap="none" dirty="0">
                  <a:solidFill>
                    <a:srgbClr val="FFFFFF"/>
                  </a:solidFill>
                  <a:latin typeface="Ubuntu"/>
                  <a:ea typeface="Ubuntu"/>
                  <a:cs typeface="Ubuntu"/>
                  <a:sym typeface="Ubuntu"/>
                </a:rPr>
                <a:t>ЗАСТОСОВАНА МЕТОДОЛОГІЯ</a:t>
              </a:r>
              <a:endParaRPr dirty="0"/>
            </a:p>
          </p:txBody>
        </p:sp>
      </p:grpSp>
      <p:grpSp>
        <p:nvGrpSpPr>
          <p:cNvPr id="1192" name="Google Shape;1192;p34"/>
          <p:cNvGrpSpPr/>
          <p:nvPr/>
        </p:nvGrpSpPr>
        <p:grpSpPr>
          <a:xfrm>
            <a:off x="286979" y="6268472"/>
            <a:ext cx="2455805" cy="431008"/>
            <a:chOff x="0" y="0"/>
            <a:chExt cx="3274406" cy="574678"/>
          </a:xfrm>
        </p:grpSpPr>
        <p:grpSp>
          <p:nvGrpSpPr>
            <p:cNvPr id="1193" name="Google Shape;1193;p34"/>
            <p:cNvGrpSpPr/>
            <p:nvPr/>
          </p:nvGrpSpPr>
          <p:grpSpPr>
            <a:xfrm>
              <a:off x="0" y="0"/>
              <a:ext cx="3274406" cy="574678"/>
              <a:chOff x="0" y="0"/>
              <a:chExt cx="796169" cy="139732"/>
            </a:xfrm>
          </p:grpSpPr>
          <p:sp>
            <p:nvSpPr>
              <p:cNvPr id="1194" name="Google Shape;1194;p34"/>
              <p:cNvSpPr/>
              <p:nvPr/>
            </p:nvSpPr>
            <p:spPr>
              <a:xfrm>
                <a:off x="0" y="0"/>
                <a:ext cx="796169" cy="139732"/>
              </a:xfrm>
              <a:custGeom>
                <a:avLst/>
                <a:gdLst/>
                <a:ahLst/>
                <a:cxnLst/>
                <a:rect l="l" t="t" r="r" b="b"/>
                <a:pathLst>
                  <a:path w="796169" h="139732" extrusionOk="0">
                    <a:moveTo>
                      <a:pt x="0" y="0"/>
                    </a:moveTo>
                    <a:lnTo>
                      <a:pt x="796169" y="0"/>
                    </a:lnTo>
                    <a:lnTo>
                      <a:pt x="796169"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1195" name="Google Shape;1195;p34"/>
              <p:cNvSpPr txBox="1"/>
              <p:nvPr/>
            </p:nvSpPr>
            <p:spPr>
              <a:xfrm>
                <a:off x="0" y="0"/>
                <a:ext cx="796169"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96" name="Google Shape;1196;p34"/>
            <p:cNvSpPr txBox="1"/>
            <p:nvPr/>
          </p:nvSpPr>
          <p:spPr>
            <a:xfrm>
              <a:off x="91771" y="125033"/>
              <a:ext cx="3090867" cy="310256"/>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b="1" i="0" u="none" strike="noStrike" cap="none" dirty="0">
                  <a:solidFill>
                    <a:srgbClr val="FFFFFF"/>
                  </a:solidFill>
                  <a:latin typeface="Ubuntu"/>
                  <a:ea typeface="Ubuntu"/>
                  <a:cs typeface="Ubuntu"/>
                  <a:sym typeface="Ubuntu"/>
                </a:rPr>
                <a:t>ОСНОВНІ РЕЗУЛЬТАТИ</a:t>
              </a:r>
              <a:endParaRPr dirty="0"/>
            </a:p>
          </p:txBody>
        </p:sp>
      </p:grpSp>
      <p:sp>
        <p:nvSpPr>
          <p:cNvPr id="1197" name="Google Shape;1197;p34"/>
          <p:cNvSpPr txBox="1"/>
          <p:nvPr/>
        </p:nvSpPr>
        <p:spPr>
          <a:xfrm>
            <a:off x="273313" y="2177015"/>
            <a:ext cx="6986042" cy="332613"/>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Цільова група: </a:t>
            </a:r>
            <a:r>
              <a:rPr lang="en-US" sz="1199" b="1" i="0" u="none" strike="noStrike" cap="none">
                <a:solidFill>
                  <a:srgbClr val="9E5A9E"/>
                </a:solidFill>
                <a:latin typeface="Ubuntu"/>
                <a:ea typeface="Ubuntu"/>
                <a:cs typeface="Ubuntu"/>
                <a:sym typeface="Ubuntu"/>
              </a:rPr>
              <a:t>Молодь та діти з різних етнічних та культурних </a:t>
            </a:r>
            <a:endParaRPr/>
          </a:p>
          <a:p>
            <a:pPr marL="0" marR="0" lvl="0" indent="0" algn="l" rtl="0">
              <a:lnSpc>
                <a:spcPct val="108006"/>
              </a:lnSpc>
              <a:spcBef>
                <a:spcPts val="0"/>
              </a:spcBef>
              <a:spcAft>
                <a:spcPts val="0"/>
              </a:spcAft>
              <a:buNone/>
            </a:pPr>
            <a:r>
              <a:rPr lang="en-US" sz="1199" b="1" i="0" u="none" strike="noStrike" cap="none">
                <a:solidFill>
                  <a:srgbClr val="9E5A9E"/>
                </a:solidFill>
                <a:latin typeface="Ubuntu"/>
                <a:ea typeface="Ubuntu"/>
                <a:cs typeface="Ubuntu"/>
                <a:sym typeface="Ubuntu"/>
              </a:rPr>
              <a:t>походження. Місцеві художники та музиканти </a:t>
            </a:r>
            <a:endParaRPr/>
          </a:p>
        </p:txBody>
      </p:sp>
      <p:sp>
        <p:nvSpPr>
          <p:cNvPr id="1198" name="Google Shape;1198;p34"/>
          <p:cNvSpPr txBox="1"/>
          <p:nvPr/>
        </p:nvSpPr>
        <p:spPr>
          <a:xfrm>
            <a:off x="266015" y="3383680"/>
            <a:ext cx="6986042" cy="1304163"/>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dirty="0" err="1">
                <a:solidFill>
                  <a:srgbClr val="1B3563"/>
                </a:solidFill>
                <a:latin typeface="Ubuntu"/>
                <a:ea typeface="Ubuntu"/>
                <a:cs typeface="Ubuntu"/>
                <a:sym typeface="Ubuntu"/>
              </a:rPr>
              <a:t>Світовий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музичний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центр</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що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базується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Мостарі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присвячений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святкуванню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культурного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розмаїття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вихованню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толерантності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через</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музику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Ця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незалежна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некомерційна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організація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залучає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молодь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дітей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заходів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що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підкреслюють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об'єднуючу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силу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музики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одночасно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сприяючи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діалогу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взаємній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повазі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Центр</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організовує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концерти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фестивалі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семінари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які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слугують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платформами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для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культурного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обміну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Наприклад</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щорічний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Всесвітній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музичний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фестиваль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Мостарі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об'єднує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музикантів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глядачів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різних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культурних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середовищ</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демонструючи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різноманітні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музичні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традиції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Ці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заходи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створюють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можливості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для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учасників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вчитися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один</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одного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боротися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стереотипами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будувати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міцні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зв'язки</a:t>
            </a:r>
            <a:r>
              <a:rPr lang="en-US" sz="1200" b="0" i="0" u="none" strike="noStrike" cap="none" dirty="0">
                <a:solidFill>
                  <a:srgbClr val="1B3563"/>
                </a:solidFill>
                <a:latin typeface="Ubuntu"/>
                <a:ea typeface="Ubuntu"/>
                <a:cs typeface="Ubuntu"/>
                <a:sym typeface="Ubuntu"/>
              </a:rPr>
              <a:t>. </a:t>
            </a:r>
            <a:endParaRPr dirty="0"/>
          </a:p>
        </p:txBody>
      </p:sp>
      <p:sp>
        <p:nvSpPr>
          <p:cNvPr id="1199" name="Google Shape;1199;p34"/>
          <p:cNvSpPr txBox="1"/>
          <p:nvPr/>
        </p:nvSpPr>
        <p:spPr>
          <a:xfrm>
            <a:off x="273313" y="5719100"/>
            <a:ext cx="6986042" cy="332613"/>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 Організація концертів, фестивалів та семінарів як платформ для культурного обміну</a:t>
            </a:r>
            <a:endParaRPr/>
          </a:p>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 Залучення молоді до заходів, що сприяють взаємній повазі та взаєморозумінню</a:t>
            </a:r>
            <a:endParaRPr/>
          </a:p>
        </p:txBody>
      </p:sp>
      <p:sp>
        <p:nvSpPr>
          <p:cNvPr id="1200" name="Google Shape;1200;p34"/>
          <p:cNvSpPr txBox="1"/>
          <p:nvPr/>
        </p:nvSpPr>
        <p:spPr>
          <a:xfrm>
            <a:off x="286979" y="6925765"/>
            <a:ext cx="6986042" cy="332613"/>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Завдяки своїм заходам Центр зміцнив зв'язки між громадами та сприяв міжкультурному діалогу. Його флагманський фестиваль став символом єдності та примирення в регіоні.</a:t>
            </a:r>
            <a:endParaRPr/>
          </a:p>
        </p:txBody>
      </p:sp>
      <p:sp>
        <p:nvSpPr>
          <p:cNvPr id="1201" name="Google Shape;1201;p34"/>
          <p:cNvSpPr txBox="1"/>
          <p:nvPr/>
        </p:nvSpPr>
        <p:spPr>
          <a:xfrm>
            <a:off x="286979" y="1235390"/>
            <a:ext cx="4615421" cy="199285"/>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dirty="0" err="1">
                <a:solidFill>
                  <a:srgbClr val="1B3563"/>
                </a:solidFill>
                <a:latin typeface="Ubuntu"/>
                <a:ea typeface="Ubuntu"/>
                <a:cs typeface="Ubuntu"/>
                <a:sym typeface="Ubuntu"/>
              </a:rPr>
              <a:t>Виконавець</a:t>
            </a:r>
            <a:r>
              <a:rPr lang="en-US" sz="1199" b="1" i="0" u="none" strike="noStrike" cap="none" dirty="0">
                <a:solidFill>
                  <a:srgbClr val="1B3563"/>
                </a:solidFill>
                <a:latin typeface="Ubuntu"/>
                <a:ea typeface="Ubuntu"/>
                <a:cs typeface="Ubuntu"/>
                <a:sym typeface="Ubuntu"/>
              </a:rPr>
              <a:t>/</a:t>
            </a:r>
            <a:r>
              <a:rPr lang="en-US" sz="1199" b="1" i="0" u="none" strike="noStrike" cap="none" dirty="0" err="1">
                <a:solidFill>
                  <a:srgbClr val="1B3563"/>
                </a:solidFill>
                <a:latin typeface="Ubuntu"/>
                <a:ea typeface="Ubuntu"/>
                <a:cs typeface="Ubuntu"/>
                <a:sym typeface="Ubuntu"/>
              </a:rPr>
              <a:t>промоутер</a:t>
            </a:r>
            <a:r>
              <a:rPr lang="en-US" sz="1199" b="1" i="0" u="none" strike="noStrike" cap="none" dirty="0">
                <a:solidFill>
                  <a:srgbClr val="1B3563"/>
                </a:solidFill>
                <a:latin typeface="Ubuntu"/>
                <a:ea typeface="Ubuntu"/>
                <a:cs typeface="Ubuntu"/>
                <a:sym typeface="Ubuntu"/>
              </a:rPr>
              <a:t>: </a:t>
            </a:r>
            <a:r>
              <a:rPr lang="uk-UA" sz="1199" b="1" dirty="0">
                <a:solidFill>
                  <a:srgbClr val="9E5A9E"/>
                </a:solidFill>
                <a:latin typeface="Ubuntu"/>
                <a:ea typeface="Ubuntu"/>
                <a:cs typeface="Ubuntu"/>
                <a:sym typeface="Ubuntu"/>
              </a:rPr>
              <a:t>Г</a:t>
            </a:r>
            <a:r>
              <a:rPr lang="en-US" sz="1199" b="1" i="0" u="none" strike="noStrike" cap="none" dirty="0" err="1">
                <a:solidFill>
                  <a:srgbClr val="9E5A9E"/>
                </a:solidFill>
                <a:latin typeface="Ubuntu"/>
                <a:ea typeface="Ubuntu"/>
                <a:cs typeface="Ubuntu"/>
                <a:sym typeface="Ubuntu"/>
              </a:rPr>
              <a:t>О</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Світовий</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музичний</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центр</a:t>
            </a:r>
            <a:r>
              <a:rPr lang="en-US" sz="1199" b="1" i="0" u="none" strike="noStrike" cap="none" dirty="0">
                <a:solidFill>
                  <a:srgbClr val="9E5A9E"/>
                </a:solidFill>
                <a:latin typeface="Ubuntu"/>
                <a:ea typeface="Ubuntu"/>
                <a:cs typeface="Ubuntu"/>
                <a:sym typeface="Ubuntu"/>
              </a:rPr>
              <a:t>»</a:t>
            </a:r>
            <a:endParaRPr dirty="0"/>
          </a:p>
        </p:txBody>
      </p:sp>
      <p:sp>
        <p:nvSpPr>
          <p:cNvPr id="1202" name="Google Shape;1202;p34"/>
          <p:cNvSpPr txBox="1"/>
          <p:nvPr/>
        </p:nvSpPr>
        <p:spPr>
          <a:xfrm>
            <a:off x="273313" y="1706202"/>
            <a:ext cx="4723521" cy="170688"/>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Веб-сайт: </a:t>
            </a:r>
            <a:r>
              <a:rPr lang="en-US" sz="1199" b="1" i="0" u="none" strike="noStrike" cap="none">
                <a:solidFill>
                  <a:srgbClr val="9E5A9E"/>
                </a:solidFill>
                <a:latin typeface="Ubuntu"/>
                <a:ea typeface="Ubuntu"/>
                <a:cs typeface="Ubuntu"/>
                <a:sym typeface="Ubuntu"/>
              </a:rPr>
              <a:t>https://en.wikipedia.org/wiki/World_Music_Centre </a:t>
            </a:r>
            <a:endParaRPr/>
          </a:p>
        </p:txBody>
      </p:sp>
      <p:sp>
        <p:nvSpPr>
          <p:cNvPr id="1203" name="Google Shape;1203;p34"/>
          <p:cNvSpPr/>
          <p:nvPr/>
        </p:nvSpPr>
        <p:spPr>
          <a:xfrm>
            <a:off x="5617138" y="575787"/>
            <a:ext cx="1642216" cy="1642216"/>
          </a:xfrm>
          <a:custGeom>
            <a:avLst/>
            <a:gdLst/>
            <a:ahLst/>
            <a:cxnLst/>
            <a:rect l="l" t="t" r="r" b="b"/>
            <a:pathLst>
              <a:path w="812800" h="812800" extrusionOk="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blipFill rotWithShape="1">
            <a:blip r:embed="rId4">
              <a:alphaModFix/>
            </a:blip>
            <a:stretch>
              <a:fillRect l="-16664" r="-16663"/>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4" name="Google Shape;1204;p34"/>
          <p:cNvGrpSpPr/>
          <p:nvPr/>
        </p:nvGrpSpPr>
        <p:grpSpPr>
          <a:xfrm>
            <a:off x="273313" y="348891"/>
            <a:ext cx="4427621" cy="611221"/>
            <a:chOff x="0" y="0"/>
            <a:chExt cx="5903495" cy="814962"/>
          </a:xfrm>
        </p:grpSpPr>
        <p:grpSp>
          <p:nvGrpSpPr>
            <p:cNvPr id="1205" name="Google Shape;1205;p34"/>
            <p:cNvGrpSpPr/>
            <p:nvPr/>
          </p:nvGrpSpPr>
          <p:grpSpPr>
            <a:xfrm>
              <a:off x="0" y="0"/>
              <a:ext cx="5903495" cy="814962"/>
              <a:chOff x="0" y="0"/>
              <a:chExt cx="1435429" cy="198157"/>
            </a:xfrm>
          </p:grpSpPr>
          <p:sp>
            <p:nvSpPr>
              <p:cNvPr id="1206" name="Google Shape;1206;p34"/>
              <p:cNvSpPr/>
              <p:nvPr/>
            </p:nvSpPr>
            <p:spPr>
              <a:xfrm>
                <a:off x="0" y="0"/>
                <a:ext cx="1435429" cy="198157"/>
              </a:xfrm>
              <a:custGeom>
                <a:avLst/>
                <a:gdLst/>
                <a:ahLst/>
                <a:cxnLst/>
                <a:rect l="l" t="t" r="r" b="b"/>
                <a:pathLst>
                  <a:path w="1435429" h="198157" extrusionOk="0">
                    <a:moveTo>
                      <a:pt x="0" y="0"/>
                    </a:moveTo>
                    <a:lnTo>
                      <a:pt x="1435429" y="0"/>
                    </a:lnTo>
                    <a:lnTo>
                      <a:pt x="1435429" y="198157"/>
                    </a:lnTo>
                    <a:lnTo>
                      <a:pt x="0" y="198157"/>
                    </a:lnTo>
                    <a:close/>
                  </a:path>
                </a:pathLst>
              </a:custGeom>
              <a:gradFill>
                <a:gsLst>
                  <a:gs pos="0">
                    <a:srgbClr val="49C3CE"/>
                  </a:gs>
                  <a:gs pos="50980">
                    <a:srgbClr val="9854A1"/>
                  </a:gs>
                  <a:gs pos="100000">
                    <a:srgbClr val="F26F72"/>
                  </a:gs>
                </a:gsLst>
                <a:lin ang="12000000" scaled="0"/>
              </a:gradFill>
              <a:ln>
                <a:noFill/>
              </a:ln>
            </p:spPr>
          </p:sp>
          <p:sp>
            <p:nvSpPr>
              <p:cNvPr id="1207" name="Google Shape;1207;p34"/>
              <p:cNvSpPr txBox="1"/>
              <p:nvPr/>
            </p:nvSpPr>
            <p:spPr>
              <a:xfrm>
                <a:off x="0" y="0"/>
                <a:ext cx="1435429" cy="198157"/>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08" name="Google Shape;1208;p34"/>
            <p:cNvSpPr txBox="1"/>
            <p:nvPr/>
          </p:nvSpPr>
          <p:spPr>
            <a:xfrm>
              <a:off x="165453" y="144083"/>
              <a:ext cx="5572588" cy="443199"/>
            </a:xfrm>
            <a:prstGeom prst="rect">
              <a:avLst/>
            </a:prstGeom>
            <a:noFill/>
            <a:ln>
              <a:noFill/>
            </a:ln>
          </p:spPr>
          <p:txBody>
            <a:bodyPr spcFirstLastPara="1" wrap="square" lIns="0" tIns="0" rIns="0" bIns="0" anchor="t" anchorCtr="0">
              <a:spAutoFit/>
            </a:bodyPr>
            <a:lstStyle/>
            <a:p>
              <a:pPr marL="0" marR="0" lvl="0" indent="0" algn="l" rtl="0">
                <a:lnSpc>
                  <a:spcPct val="108002"/>
                </a:lnSpc>
                <a:spcBef>
                  <a:spcPts val="0"/>
                </a:spcBef>
                <a:spcAft>
                  <a:spcPts val="0"/>
                </a:spcAft>
                <a:buNone/>
              </a:pPr>
              <a:r>
                <a:rPr lang="uk-UA" sz="2000" b="1" i="0" u="none" strike="noStrike" cap="none" dirty="0">
                  <a:solidFill>
                    <a:srgbClr val="FFFFFF"/>
                  </a:solidFill>
                  <a:latin typeface="Ubuntu"/>
                  <a:ea typeface="Ubuntu"/>
                  <a:cs typeface="Ubuntu"/>
                  <a:sym typeface="Ubuntu"/>
                </a:rPr>
                <a:t>СВІТОВИЙ МУЗИЧНИЙ ЦЕНТР</a:t>
              </a:r>
              <a:endParaRPr sz="2000" dirty="0"/>
            </a:p>
          </p:txBody>
        </p:sp>
      </p:grpSp>
      <p:sp>
        <p:nvSpPr>
          <p:cNvPr id="1209" name="Google Shape;1209;p34"/>
          <p:cNvSpPr/>
          <p:nvPr/>
        </p:nvSpPr>
        <p:spPr>
          <a:xfrm>
            <a:off x="273313" y="7477453"/>
            <a:ext cx="6999708" cy="2844085"/>
          </a:xfrm>
          <a:custGeom>
            <a:avLst/>
            <a:gdLst/>
            <a:ahLst/>
            <a:cxnLst/>
            <a:rect l="l" t="t" r="r" b="b"/>
            <a:pathLst>
              <a:path w="6999708" h="2844085" extrusionOk="0">
                <a:moveTo>
                  <a:pt x="0" y="0"/>
                </a:moveTo>
                <a:lnTo>
                  <a:pt x="6999708" y="0"/>
                </a:lnTo>
                <a:lnTo>
                  <a:pt x="6999708" y="2844085"/>
                </a:lnTo>
                <a:lnTo>
                  <a:pt x="0" y="2844085"/>
                </a:lnTo>
                <a:lnTo>
                  <a:pt x="0" y="0"/>
                </a:lnTo>
                <a:close/>
              </a:path>
            </a:pathLst>
          </a:custGeom>
          <a:blipFill rotWithShape="1">
            <a:blip r:embed="rId5">
              <a:alphaModFix/>
            </a:blip>
            <a:stretch>
              <a:fillRect t="-28597" b="-35173"/>
            </a:stretch>
          </a:blipFill>
          <a:ln>
            <a:noFill/>
          </a:ln>
        </p:spPr>
      </p:sp>
      <p:sp>
        <p:nvSpPr>
          <p:cNvPr id="1210" name="Google Shape;1210;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sp>
        <p:nvSpPr>
          <p:cNvPr id="1211" name="Google Shape;1211;p34"/>
          <p:cNvSpPr txBox="1"/>
          <p:nvPr/>
        </p:nvSpPr>
        <p:spPr>
          <a:xfrm>
            <a:off x="5302250" y="10315575"/>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34</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grpSp>
        <p:nvGrpSpPr>
          <p:cNvPr id="1216" name="Google Shape;1216;p35"/>
          <p:cNvGrpSpPr/>
          <p:nvPr/>
        </p:nvGrpSpPr>
        <p:grpSpPr>
          <a:xfrm>
            <a:off x="7395738" y="7697079"/>
            <a:ext cx="118846" cy="2846949"/>
            <a:chOff x="0" y="1"/>
            <a:chExt cx="158463" cy="3795931"/>
          </a:xfrm>
        </p:grpSpPr>
        <p:sp>
          <p:nvSpPr>
            <p:cNvPr id="1217" name="Google Shape;1217;p35"/>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1218" name="Google Shape;1218;p35"/>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1B3563"/>
                  </a:solidFill>
                  <a:latin typeface="Ubuntu"/>
                  <a:ea typeface="Ubuntu"/>
                  <a:cs typeface="Ubuntu"/>
                  <a:sym typeface="Ubuntu"/>
                </a:rPr>
                <a:t>Посібник з кращих практик «Мій мир» </a:t>
              </a:r>
              <a:endParaRPr/>
            </a:p>
          </p:txBody>
        </p:sp>
      </p:grpSp>
      <p:grpSp>
        <p:nvGrpSpPr>
          <p:cNvPr id="1219" name="Google Shape;1219;p35"/>
          <p:cNvGrpSpPr/>
          <p:nvPr/>
        </p:nvGrpSpPr>
        <p:grpSpPr>
          <a:xfrm>
            <a:off x="7548138" y="7849479"/>
            <a:ext cx="118846" cy="2846949"/>
            <a:chOff x="0" y="1"/>
            <a:chExt cx="158463" cy="3795931"/>
          </a:xfrm>
        </p:grpSpPr>
        <p:sp>
          <p:nvSpPr>
            <p:cNvPr id="1220" name="Google Shape;1220;p35"/>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1221" name="Google Shape;1221;p35"/>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002060"/>
                  </a:solidFill>
                  <a:latin typeface="Ubuntu"/>
                  <a:ea typeface="Ubuntu"/>
                  <a:cs typeface="Ubuntu"/>
                  <a:sym typeface="Ubuntu"/>
                </a:rPr>
                <a:t>Музика для молоді: дорожня карта підходу до побудови миру </a:t>
              </a:r>
              <a:endParaRPr/>
            </a:p>
          </p:txBody>
        </p:sp>
      </p:grpSp>
      <p:grpSp>
        <p:nvGrpSpPr>
          <p:cNvPr id="1222" name="Google Shape;1222;p35"/>
          <p:cNvGrpSpPr/>
          <p:nvPr/>
        </p:nvGrpSpPr>
        <p:grpSpPr>
          <a:xfrm>
            <a:off x="273313" y="333290"/>
            <a:ext cx="5366892" cy="626821"/>
            <a:chOff x="0" y="-20802"/>
            <a:chExt cx="7155856" cy="835764"/>
          </a:xfrm>
        </p:grpSpPr>
        <p:grpSp>
          <p:nvGrpSpPr>
            <p:cNvPr id="1223" name="Google Shape;1223;p35"/>
            <p:cNvGrpSpPr/>
            <p:nvPr/>
          </p:nvGrpSpPr>
          <p:grpSpPr>
            <a:xfrm>
              <a:off x="0" y="-20802"/>
              <a:ext cx="6896301" cy="835764"/>
              <a:chOff x="0" y="-5058"/>
              <a:chExt cx="1676829" cy="203215"/>
            </a:xfrm>
          </p:grpSpPr>
          <p:sp>
            <p:nvSpPr>
              <p:cNvPr id="1224" name="Google Shape;1224;p35"/>
              <p:cNvSpPr/>
              <p:nvPr/>
            </p:nvSpPr>
            <p:spPr>
              <a:xfrm>
                <a:off x="0" y="0"/>
                <a:ext cx="1672025" cy="198157"/>
              </a:xfrm>
              <a:custGeom>
                <a:avLst/>
                <a:gdLst/>
                <a:ahLst/>
                <a:cxnLst/>
                <a:rect l="l" t="t" r="r" b="b"/>
                <a:pathLst>
                  <a:path w="1672025" h="198157" extrusionOk="0">
                    <a:moveTo>
                      <a:pt x="0" y="0"/>
                    </a:moveTo>
                    <a:lnTo>
                      <a:pt x="1672025" y="0"/>
                    </a:lnTo>
                    <a:lnTo>
                      <a:pt x="1672025" y="198157"/>
                    </a:lnTo>
                    <a:lnTo>
                      <a:pt x="0" y="198157"/>
                    </a:lnTo>
                    <a:close/>
                  </a:path>
                </a:pathLst>
              </a:custGeom>
              <a:gradFill>
                <a:gsLst>
                  <a:gs pos="0">
                    <a:srgbClr val="49C3CE"/>
                  </a:gs>
                  <a:gs pos="50980">
                    <a:srgbClr val="9854A1"/>
                  </a:gs>
                  <a:gs pos="100000">
                    <a:srgbClr val="F26F72"/>
                  </a:gs>
                </a:gsLst>
                <a:lin ang="12000000" scaled="0"/>
              </a:gradFill>
              <a:ln>
                <a:noFill/>
              </a:ln>
            </p:spPr>
          </p:sp>
          <p:sp>
            <p:nvSpPr>
              <p:cNvPr id="1225" name="Google Shape;1225;p35"/>
              <p:cNvSpPr txBox="1"/>
              <p:nvPr/>
            </p:nvSpPr>
            <p:spPr>
              <a:xfrm>
                <a:off x="4804" y="-5058"/>
                <a:ext cx="1672025" cy="198157"/>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26" name="Google Shape;1226;p35"/>
            <p:cNvSpPr txBox="1"/>
            <p:nvPr/>
          </p:nvSpPr>
          <p:spPr>
            <a:xfrm>
              <a:off x="531" y="176749"/>
              <a:ext cx="7155325" cy="531856"/>
            </a:xfrm>
            <a:prstGeom prst="rect">
              <a:avLst/>
            </a:prstGeom>
            <a:noFill/>
            <a:ln>
              <a:noFill/>
            </a:ln>
          </p:spPr>
          <p:txBody>
            <a:bodyPr spcFirstLastPara="1" wrap="square" lIns="0" tIns="0" rIns="0" bIns="0" anchor="t" anchorCtr="0">
              <a:spAutoFit/>
            </a:bodyPr>
            <a:lstStyle/>
            <a:p>
              <a:pPr marL="0" marR="0" lvl="0" indent="0" algn="l" rtl="0">
                <a:lnSpc>
                  <a:spcPct val="108002"/>
                </a:lnSpc>
                <a:spcBef>
                  <a:spcPts val="0"/>
                </a:spcBef>
                <a:spcAft>
                  <a:spcPts val="0"/>
                </a:spcAft>
                <a:buNone/>
              </a:pPr>
              <a:r>
                <a:rPr lang="uk-UA" sz="2400" b="1" i="0" u="none" strike="noStrike" cap="none" dirty="0">
                  <a:solidFill>
                    <a:srgbClr val="FFFFFF"/>
                  </a:solidFill>
                  <a:latin typeface="Ubuntu"/>
                  <a:ea typeface="Ubuntu"/>
                  <a:cs typeface="Ubuntu"/>
                  <a:sym typeface="Ubuntu"/>
                </a:rPr>
                <a:t>ВІЙСЬКОВИЙ МУЗЕЙ ДИТИНСТВА</a:t>
              </a:r>
              <a:endParaRPr sz="2400" dirty="0"/>
            </a:p>
          </p:txBody>
        </p:sp>
      </p:grpSp>
      <p:sp>
        <p:nvSpPr>
          <p:cNvPr id="1227" name="Google Shape;1227;p35"/>
          <p:cNvSpPr/>
          <p:nvPr/>
        </p:nvSpPr>
        <p:spPr>
          <a:xfrm>
            <a:off x="5655023" y="605514"/>
            <a:ext cx="1566447" cy="1566447"/>
          </a:xfrm>
          <a:custGeom>
            <a:avLst/>
            <a:gdLst/>
            <a:ahLst/>
            <a:cxnLst/>
            <a:rect l="l" t="t" r="r" b="b"/>
            <a:pathLst>
              <a:path w="812800" h="812800" extrusionOk="0">
                <a:moveTo>
                  <a:pt x="0" y="0"/>
                </a:moveTo>
                <a:lnTo>
                  <a:pt x="812800" y="0"/>
                </a:lnTo>
                <a:lnTo>
                  <a:pt x="812800" y="812800"/>
                </a:lnTo>
                <a:lnTo>
                  <a:pt x="0" y="812800"/>
                </a:lnTo>
                <a:close/>
              </a:path>
            </a:pathLst>
          </a:custGeom>
          <a:blipFill rotWithShape="1">
            <a:blip r:embed="rId4">
              <a:alphaModFix/>
            </a:blip>
            <a:stretch>
              <a:fillRect l="-22323" r="-4171"/>
            </a:stretch>
          </a:blipFill>
          <a:ln>
            <a:noFill/>
          </a:ln>
        </p:spPr>
      </p:sp>
      <p:grpSp>
        <p:nvGrpSpPr>
          <p:cNvPr id="1228" name="Google Shape;1228;p35"/>
          <p:cNvGrpSpPr/>
          <p:nvPr/>
        </p:nvGrpSpPr>
        <p:grpSpPr>
          <a:xfrm>
            <a:off x="273313" y="2768903"/>
            <a:ext cx="2000861" cy="431008"/>
            <a:chOff x="0" y="0"/>
            <a:chExt cx="2667814" cy="574678"/>
          </a:xfrm>
        </p:grpSpPr>
        <p:grpSp>
          <p:nvGrpSpPr>
            <p:cNvPr id="1229" name="Google Shape;1229;p35"/>
            <p:cNvGrpSpPr/>
            <p:nvPr/>
          </p:nvGrpSpPr>
          <p:grpSpPr>
            <a:xfrm>
              <a:off x="0" y="0"/>
              <a:ext cx="2667814" cy="574678"/>
              <a:chOff x="0" y="0"/>
              <a:chExt cx="648677" cy="139732"/>
            </a:xfrm>
          </p:grpSpPr>
          <p:sp>
            <p:nvSpPr>
              <p:cNvPr id="1230" name="Google Shape;1230;p35"/>
              <p:cNvSpPr/>
              <p:nvPr/>
            </p:nvSpPr>
            <p:spPr>
              <a:xfrm>
                <a:off x="0" y="0"/>
                <a:ext cx="648677" cy="139732"/>
              </a:xfrm>
              <a:custGeom>
                <a:avLst/>
                <a:gdLst/>
                <a:ahLst/>
                <a:cxnLst/>
                <a:rect l="l" t="t" r="r" b="b"/>
                <a:pathLst>
                  <a:path w="648677" h="139732" extrusionOk="0">
                    <a:moveTo>
                      <a:pt x="0" y="0"/>
                    </a:moveTo>
                    <a:lnTo>
                      <a:pt x="648677" y="0"/>
                    </a:lnTo>
                    <a:lnTo>
                      <a:pt x="648677"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1231" name="Google Shape;1231;p35"/>
              <p:cNvSpPr txBox="1"/>
              <p:nvPr/>
            </p:nvSpPr>
            <p:spPr>
              <a:xfrm>
                <a:off x="0" y="0"/>
                <a:ext cx="648677"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32" name="Google Shape;1232;p35"/>
            <p:cNvSpPr txBox="1"/>
            <p:nvPr/>
          </p:nvSpPr>
          <p:spPr>
            <a:xfrm>
              <a:off x="74769" y="125033"/>
              <a:ext cx="2518276" cy="324612"/>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sz="1599" b="1" i="0" u="none" strike="noStrike" cap="none">
                  <a:solidFill>
                    <a:srgbClr val="FFFFFF"/>
                  </a:solidFill>
                  <a:latin typeface="Ubuntu"/>
                  <a:ea typeface="Ubuntu"/>
                  <a:cs typeface="Ubuntu"/>
                  <a:sym typeface="Ubuntu"/>
                </a:rPr>
                <a:t>ОПИС</a:t>
              </a:r>
              <a:endParaRPr/>
            </a:p>
          </p:txBody>
        </p:sp>
      </p:grpSp>
      <p:grpSp>
        <p:nvGrpSpPr>
          <p:cNvPr id="1233" name="Google Shape;1233;p35"/>
          <p:cNvGrpSpPr/>
          <p:nvPr/>
        </p:nvGrpSpPr>
        <p:grpSpPr>
          <a:xfrm>
            <a:off x="273313" y="4785192"/>
            <a:ext cx="2868098" cy="431008"/>
            <a:chOff x="0" y="0"/>
            <a:chExt cx="3824130" cy="574678"/>
          </a:xfrm>
        </p:grpSpPr>
        <p:grpSp>
          <p:nvGrpSpPr>
            <p:cNvPr id="1234" name="Google Shape;1234;p35"/>
            <p:cNvGrpSpPr/>
            <p:nvPr/>
          </p:nvGrpSpPr>
          <p:grpSpPr>
            <a:xfrm>
              <a:off x="0" y="0"/>
              <a:ext cx="3824130" cy="574678"/>
              <a:chOff x="0" y="0"/>
              <a:chExt cx="929834" cy="139732"/>
            </a:xfrm>
          </p:grpSpPr>
          <p:sp>
            <p:nvSpPr>
              <p:cNvPr id="1235" name="Google Shape;1235;p35"/>
              <p:cNvSpPr/>
              <p:nvPr/>
            </p:nvSpPr>
            <p:spPr>
              <a:xfrm>
                <a:off x="0" y="0"/>
                <a:ext cx="929834" cy="139732"/>
              </a:xfrm>
              <a:custGeom>
                <a:avLst/>
                <a:gdLst/>
                <a:ahLst/>
                <a:cxnLst/>
                <a:rect l="l" t="t" r="r" b="b"/>
                <a:pathLst>
                  <a:path w="929834" h="139732" extrusionOk="0">
                    <a:moveTo>
                      <a:pt x="0" y="0"/>
                    </a:moveTo>
                    <a:lnTo>
                      <a:pt x="929834" y="0"/>
                    </a:lnTo>
                    <a:lnTo>
                      <a:pt x="929834"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1236" name="Google Shape;1236;p35"/>
              <p:cNvSpPr txBox="1"/>
              <p:nvPr/>
            </p:nvSpPr>
            <p:spPr>
              <a:xfrm>
                <a:off x="0" y="0"/>
                <a:ext cx="929834"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37" name="Google Shape;1237;p35"/>
            <p:cNvSpPr txBox="1"/>
            <p:nvPr/>
          </p:nvSpPr>
          <p:spPr>
            <a:xfrm>
              <a:off x="18221" y="144068"/>
              <a:ext cx="3716953" cy="310256"/>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b="1" i="0" u="none" strike="noStrike" cap="none" dirty="0">
                  <a:solidFill>
                    <a:srgbClr val="FFFFFF"/>
                  </a:solidFill>
                  <a:latin typeface="Ubuntu"/>
                  <a:ea typeface="Ubuntu"/>
                  <a:cs typeface="Ubuntu"/>
                  <a:sym typeface="Ubuntu"/>
                </a:rPr>
                <a:t>ЗАСТОСОВАНА МЕТОДОЛОГІЯ</a:t>
              </a:r>
              <a:endParaRPr dirty="0"/>
            </a:p>
          </p:txBody>
        </p:sp>
      </p:grpSp>
      <p:grpSp>
        <p:nvGrpSpPr>
          <p:cNvPr id="1238" name="Google Shape;1238;p35"/>
          <p:cNvGrpSpPr/>
          <p:nvPr/>
        </p:nvGrpSpPr>
        <p:grpSpPr>
          <a:xfrm>
            <a:off x="286979" y="6268524"/>
            <a:ext cx="2455805" cy="431008"/>
            <a:chOff x="0" y="0"/>
            <a:chExt cx="3274406" cy="574678"/>
          </a:xfrm>
        </p:grpSpPr>
        <p:grpSp>
          <p:nvGrpSpPr>
            <p:cNvPr id="1239" name="Google Shape;1239;p35"/>
            <p:cNvGrpSpPr/>
            <p:nvPr/>
          </p:nvGrpSpPr>
          <p:grpSpPr>
            <a:xfrm>
              <a:off x="0" y="0"/>
              <a:ext cx="3274406" cy="574678"/>
              <a:chOff x="0" y="0"/>
              <a:chExt cx="796169" cy="139732"/>
            </a:xfrm>
          </p:grpSpPr>
          <p:sp>
            <p:nvSpPr>
              <p:cNvPr id="1240" name="Google Shape;1240;p35"/>
              <p:cNvSpPr/>
              <p:nvPr/>
            </p:nvSpPr>
            <p:spPr>
              <a:xfrm>
                <a:off x="0" y="0"/>
                <a:ext cx="796169" cy="139732"/>
              </a:xfrm>
              <a:custGeom>
                <a:avLst/>
                <a:gdLst/>
                <a:ahLst/>
                <a:cxnLst/>
                <a:rect l="l" t="t" r="r" b="b"/>
                <a:pathLst>
                  <a:path w="796169" h="139732" extrusionOk="0">
                    <a:moveTo>
                      <a:pt x="0" y="0"/>
                    </a:moveTo>
                    <a:lnTo>
                      <a:pt x="796169" y="0"/>
                    </a:lnTo>
                    <a:lnTo>
                      <a:pt x="796169"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1241" name="Google Shape;1241;p35"/>
              <p:cNvSpPr txBox="1"/>
              <p:nvPr/>
            </p:nvSpPr>
            <p:spPr>
              <a:xfrm>
                <a:off x="0" y="0"/>
                <a:ext cx="796169"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42" name="Google Shape;1242;p35"/>
            <p:cNvSpPr txBox="1"/>
            <p:nvPr/>
          </p:nvSpPr>
          <p:spPr>
            <a:xfrm>
              <a:off x="91771" y="125033"/>
              <a:ext cx="3090867" cy="310256"/>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b="1" i="0" u="none" strike="noStrike" cap="none" dirty="0">
                  <a:solidFill>
                    <a:srgbClr val="FFFFFF"/>
                  </a:solidFill>
                  <a:latin typeface="Ubuntu"/>
                  <a:ea typeface="Ubuntu"/>
                  <a:cs typeface="Ubuntu"/>
                  <a:sym typeface="Ubuntu"/>
                </a:rPr>
                <a:t>ОСНОВНІ РЕЗУЛЬТАТИ</a:t>
              </a:r>
              <a:endParaRPr dirty="0"/>
            </a:p>
          </p:txBody>
        </p:sp>
      </p:grpSp>
      <p:sp>
        <p:nvSpPr>
          <p:cNvPr id="1243" name="Google Shape;1243;p35"/>
          <p:cNvSpPr txBox="1"/>
          <p:nvPr/>
        </p:nvSpPr>
        <p:spPr>
          <a:xfrm>
            <a:off x="273313" y="3271063"/>
            <a:ext cx="6986042" cy="1395895"/>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uk-UA" sz="1200" b="0" i="0" u="none" strike="noStrike" cap="none" dirty="0">
                <a:solidFill>
                  <a:srgbClr val="1B3563"/>
                </a:solidFill>
                <a:latin typeface="Ubuntu"/>
                <a:ea typeface="Ubuntu"/>
                <a:cs typeface="Ubuntu"/>
                <a:sym typeface="Ubuntu"/>
              </a:rPr>
              <a:t>Військовий музей дитинства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розташований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Сараєво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пропонує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унікальний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погляд</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досвід</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дітей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під</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час</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війни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Заснований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a:t>
            </a:r>
            <a:r>
              <a:rPr lang="en-US" sz="1200" b="0" i="0" u="none" strike="noStrike" cap="none" dirty="0">
                <a:solidFill>
                  <a:srgbClr val="1B3563"/>
                </a:solidFill>
                <a:latin typeface="Ubuntu"/>
                <a:ea typeface="Ubuntu"/>
                <a:cs typeface="Ubuntu"/>
                <a:sym typeface="Ubuntu"/>
              </a:rPr>
              <a:t> 2017 </a:t>
            </a:r>
            <a:r>
              <a:rPr lang="en-US" sz="1200" b="0" i="0" u="none" strike="noStrike" cap="none" dirty="0" err="1">
                <a:solidFill>
                  <a:srgbClr val="1B3563"/>
                </a:solidFill>
                <a:latin typeface="Ubuntu"/>
                <a:ea typeface="Ubuntu"/>
                <a:cs typeface="Ubuntu"/>
                <a:sym typeface="Ubuntu"/>
              </a:rPr>
              <a:t>році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музей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збирає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особисті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артефакти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історії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свідчення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щоб</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створити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для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відвідувачів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захоплюючий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освітній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досвід</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Музика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відіграє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центральну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роль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підході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музею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миротворчості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Експонати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часто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містять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музичні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елементи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щоб</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викликати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співчуття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роздуми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Музей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також</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організовує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семінари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діти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молодь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можуть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висловити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свої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переживання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через</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музику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мистецтво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Ці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заходи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сприяють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емоційному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зціленню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забезпечують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платформу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для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діалогу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взаєморозуміння</a:t>
            </a:r>
            <a:r>
              <a:rPr lang="en-US" sz="1200" b="0" i="0" u="none" strike="noStrike" cap="none" dirty="0">
                <a:solidFill>
                  <a:srgbClr val="1B3563"/>
                </a:solidFill>
                <a:latin typeface="Ubuntu"/>
                <a:ea typeface="Ubuntu"/>
                <a:cs typeface="Ubuntu"/>
                <a:sym typeface="Ubuntu"/>
              </a:rPr>
              <a:t>. </a:t>
            </a:r>
            <a:endParaRPr dirty="0"/>
          </a:p>
        </p:txBody>
      </p:sp>
      <p:sp>
        <p:nvSpPr>
          <p:cNvPr id="1244" name="Google Shape;1244;p35"/>
          <p:cNvSpPr txBox="1"/>
          <p:nvPr/>
        </p:nvSpPr>
        <p:spPr>
          <a:xfrm>
            <a:off x="273313" y="5442485"/>
            <a:ext cx="6986042" cy="494538"/>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 Включення музики в експозиції та заходи для викликання емпатії</a:t>
            </a:r>
            <a:endParaRPr/>
          </a:p>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 Організація освітніх семінарів для дітей, щоб вони могли висловити свої переживання через музику та мистецтво</a:t>
            </a:r>
            <a:endParaRPr/>
          </a:p>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 Програми взаємодії з громадою, що сприяють діалогу та взаєморозумінню  </a:t>
            </a:r>
            <a:endParaRPr/>
          </a:p>
        </p:txBody>
      </p:sp>
      <p:sp>
        <p:nvSpPr>
          <p:cNvPr id="1245" name="Google Shape;1245;p35"/>
          <p:cNvSpPr txBox="1"/>
          <p:nvPr/>
        </p:nvSpPr>
        <p:spPr>
          <a:xfrm>
            <a:off x="273313" y="6811075"/>
            <a:ext cx="6986042" cy="494538"/>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Музей отримав міжнародне визнання, зокрема премію Ради Європи для музеїв (2018). Він зібрав тисячі історій та артефактів, створивши потужний архів, який підкреслює стійкість дітей у конфлікті. </a:t>
            </a:r>
            <a:endParaRPr/>
          </a:p>
        </p:txBody>
      </p:sp>
      <p:sp>
        <p:nvSpPr>
          <p:cNvPr id="1246" name="Google Shape;1246;p35"/>
          <p:cNvSpPr txBox="1"/>
          <p:nvPr/>
        </p:nvSpPr>
        <p:spPr>
          <a:xfrm>
            <a:off x="273313" y="2213015"/>
            <a:ext cx="6986042" cy="332613"/>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Цільова група: </a:t>
            </a:r>
            <a:r>
              <a:rPr lang="en-US" sz="1199" b="1" i="0" u="none" strike="noStrike" cap="none">
                <a:solidFill>
                  <a:srgbClr val="9E5A9E"/>
                </a:solidFill>
                <a:latin typeface="Ubuntu"/>
                <a:ea typeface="Ubuntu"/>
                <a:cs typeface="Ubuntu"/>
                <a:sym typeface="Ubuntu"/>
              </a:rPr>
              <a:t>діти та молодь, які постраждали від конфлікту</a:t>
            </a:r>
            <a:endParaRPr/>
          </a:p>
          <a:p>
            <a:pPr marL="0" marR="0" lvl="0" indent="0" algn="l" rtl="0">
              <a:lnSpc>
                <a:spcPct val="108006"/>
              </a:lnSpc>
              <a:spcBef>
                <a:spcPts val="0"/>
              </a:spcBef>
              <a:spcAft>
                <a:spcPts val="0"/>
              </a:spcAft>
              <a:buNone/>
            </a:pPr>
            <a:r>
              <a:rPr lang="en-US" sz="1199" b="1" i="0" u="none" strike="noStrike" cap="none">
                <a:solidFill>
                  <a:srgbClr val="9E5A9E"/>
                </a:solidFill>
                <a:latin typeface="Ubuntu"/>
                <a:ea typeface="Ubuntu"/>
                <a:cs typeface="Ubuntu"/>
                <a:sym typeface="Ubuntu"/>
              </a:rPr>
              <a:t>Освітяни, політики та широка громадськість, зацікавлені в побудові миру </a:t>
            </a:r>
            <a:endParaRPr/>
          </a:p>
        </p:txBody>
      </p:sp>
      <p:sp>
        <p:nvSpPr>
          <p:cNvPr id="1247" name="Google Shape;1247;p35"/>
          <p:cNvSpPr txBox="1"/>
          <p:nvPr/>
        </p:nvSpPr>
        <p:spPr>
          <a:xfrm>
            <a:off x="286979" y="1271390"/>
            <a:ext cx="4800242" cy="199285"/>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dirty="0" err="1">
                <a:solidFill>
                  <a:srgbClr val="1B3563"/>
                </a:solidFill>
                <a:latin typeface="Ubuntu"/>
                <a:ea typeface="Ubuntu"/>
                <a:cs typeface="Ubuntu"/>
                <a:sym typeface="Ubuntu"/>
              </a:rPr>
              <a:t>Виконавець</a:t>
            </a:r>
            <a:r>
              <a:rPr lang="en-US" sz="1199" b="1" i="0" u="none" strike="noStrike" cap="none" dirty="0">
                <a:solidFill>
                  <a:srgbClr val="1B3563"/>
                </a:solidFill>
                <a:latin typeface="Ubuntu"/>
                <a:ea typeface="Ubuntu"/>
                <a:cs typeface="Ubuntu"/>
                <a:sym typeface="Ubuntu"/>
              </a:rPr>
              <a:t>/</a:t>
            </a:r>
            <a:r>
              <a:rPr lang="en-US" sz="1199" b="1" i="0" u="none" strike="noStrike" cap="none" dirty="0" err="1">
                <a:solidFill>
                  <a:srgbClr val="1B3563"/>
                </a:solidFill>
                <a:latin typeface="Ubuntu"/>
                <a:ea typeface="Ubuntu"/>
                <a:cs typeface="Ubuntu"/>
                <a:sym typeface="Ubuntu"/>
              </a:rPr>
              <a:t>промоутер</a:t>
            </a:r>
            <a:r>
              <a:rPr lang="en-US" sz="1199" b="1" i="0" u="none" strike="noStrike" cap="none" dirty="0">
                <a:solidFill>
                  <a:srgbClr val="1B3563"/>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Фонд</a:t>
            </a:r>
            <a:r>
              <a:rPr lang="en-US" sz="1199" b="1" i="0" u="none" strike="noStrike" cap="none" dirty="0">
                <a:solidFill>
                  <a:srgbClr val="9E5A9E"/>
                </a:solidFill>
                <a:latin typeface="Ubuntu"/>
                <a:ea typeface="Ubuntu"/>
                <a:cs typeface="Ubuntu"/>
                <a:sym typeface="Ubuntu"/>
              </a:rPr>
              <a:t> «</a:t>
            </a:r>
            <a:r>
              <a:rPr lang="uk-UA" sz="1199" b="1" i="0" u="none" strike="noStrike" cap="none" dirty="0">
                <a:solidFill>
                  <a:srgbClr val="9E5A9E"/>
                </a:solidFill>
                <a:latin typeface="Ubuntu"/>
                <a:ea typeface="Ubuntu"/>
                <a:cs typeface="Ubuntu"/>
                <a:sym typeface="Ubuntu"/>
              </a:rPr>
              <a:t>Військовий музей дитинства</a:t>
            </a:r>
            <a:r>
              <a:rPr lang="en-US" sz="1199" b="1" i="0" u="none" strike="noStrike" cap="none" dirty="0">
                <a:solidFill>
                  <a:srgbClr val="9E5A9E"/>
                </a:solidFill>
                <a:latin typeface="Ubuntu"/>
                <a:ea typeface="Ubuntu"/>
                <a:cs typeface="Ubuntu"/>
                <a:sym typeface="Ubuntu"/>
              </a:rPr>
              <a:t>»</a:t>
            </a:r>
            <a:endParaRPr dirty="0"/>
          </a:p>
        </p:txBody>
      </p:sp>
      <p:sp>
        <p:nvSpPr>
          <p:cNvPr id="1248" name="Google Shape;1248;p35"/>
          <p:cNvSpPr txBox="1"/>
          <p:nvPr/>
        </p:nvSpPr>
        <p:spPr>
          <a:xfrm>
            <a:off x="273313" y="1742202"/>
            <a:ext cx="4723521" cy="170688"/>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Веб-сайт: </a:t>
            </a:r>
            <a:r>
              <a:rPr lang="en-US" sz="1199" b="1" i="0" u="sng" strike="noStrike" cap="none">
                <a:solidFill>
                  <a:srgbClr val="9E5A9E"/>
                </a:solidFill>
                <a:latin typeface="Ubuntu"/>
                <a:ea typeface="Ubuntu"/>
                <a:cs typeface="Ubuntu"/>
                <a:sym typeface="Ubuntu"/>
                <a:hlinkClick r:id="rId5">
                  <a:extLst>
                    <a:ext uri="{A12FA001-AC4F-418D-AE19-62706E023703}">
                      <ahyp:hlinkClr xmlns:ahyp="http://schemas.microsoft.com/office/drawing/2018/hyperlinkcolor" val="tx"/>
                    </a:ext>
                  </a:extLst>
                </a:hlinkClick>
              </a:rPr>
              <a:t>https://warchildhood.</a:t>
            </a:r>
            <a:r>
              <a:rPr lang="en-US" sz="1199" b="1" i="0" u="none" strike="noStrike" cap="none">
                <a:solidFill>
                  <a:srgbClr val="9E5A9E"/>
                </a:solidFill>
                <a:latin typeface="Ubuntu"/>
                <a:ea typeface="Ubuntu"/>
                <a:cs typeface="Ubuntu"/>
                <a:sym typeface="Ubuntu"/>
              </a:rPr>
              <a:t>org </a:t>
            </a:r>
            <a:endParaRPr/>
          </a:p>
        </p:txBody>
      </p:sp>
      <p:sp>
        <p:nvSpPr>
          <p:cNvPr id="1249" name="Google Shape;1249;p35"/>
          <p:cNvSpPr/>
          <p:nvPr/>
        </p:nvSpPr>
        <p:spPr>
          <a:xfrm>
            <a:off x="273313" y="7477453"/>
            <a:ext cx="6999708" cy="2844085"/>
          </a:xfrm>
          <a:custGeom>
            <a:avLst/>
            <a:gdLst/>
            <a:ahLst/>
            <a:cxnLst/>
            <a:rect l="l" t="t" r="r" b="b"/>
            <a:pathLst>
              <a:path w="6999708" h="2844085" extrusionOk="0">
                <a:moveTo>
                  <a:pt x="0" y="0"/>
                </a:moveTo>
                <a:lnTo>
                  <a:pt x="6999708" y="0"/>
                </a:lnTo>
                <a:lnTo>
                  <a:pt x="6999708" y="2844085"/>
                </a:lnTo>
                <a:lnTo>
                  <a:pt x="0" y="2844085"/>
                </a:lnTo>
                <a:lnTo>
                  <a:pt x="0" y="0"/>
                </a:lnTo>
                <a:close/>
              </a:path>
            </a:pathLst>
          </a:custGeom>
          <a:blipFill rotWithShape="1">
            <a:blip r:embed="rId6">
              <a:alphaModFix/>
            </a:blip>
            <a:stretch>
              <a:fillRect t="-31886" b="-31886"/>
            </a:stretch>
          </a:blipFill>
          <a:ln>
            <a:noFill/>
          </a:ln>
        </p:spPr>
      </p:sp>
      <p:sp>
        <p:nvSpPr>
          <p:cNvPr id="1250" name="Google Shape;1250;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sp>
        <p:nvSpPr>
          <p:cNvPr id="1251" name="Google Shape;1251;p35"/>
          <p:cNvSpPr txBox="1"/>
          <p:nvPr/>
        </p:nvSpPr>
        <p:spPr>
          <a:xfrm>
            <a:off x="5302250" y="10315575"/>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35</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grpSp>
        <p:nvGrpSpPr>
          <p:cNvPr id="1256" name="Google Shape;1256;p36"/>
          <p:cNvGrpSpPr/>
          <p:nvPr/>
        </p:nvGrpSpPr>
        <p:grpSpPr>
          <a:xfrm>
            <a:off x="7395738" y="7697079"/>
            <a:ext cx="118846" cy="2846949"/>
            <a:chOff x="0" y="1"/>
            <a:chExt cx="158463" cy="3795931"/>
          </a:xfrm>
        </p:grpSpPr>
        <p:sp>
          <p:nvSpPr>
            <p:cNvPr id="1257" name="Google Shape;1257;p36"/>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1258" name="Google Shape;1258;p36"/>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1B3563"/>
                  </a:solidFill>
                  <a:latin typeface="Ubuntu"/>
                  <a:ea typeface="Ubuntu"/>
                  <a:cs typeface="Ubuntu"/>
                  <a:sym typeface="Ubuntu"/>
                </a:rPr>
                <a:t>Посібник з кращих практик «Мій мир» </a:t>
              </a:r>
              <a:endParaRPr/>
            </a:p>
          </p:txBody>
        </p:sp>
      </p:grpSp>
      <p:grpSp>
        <p:nvGrpSpPr>
          <p:cNvPr id="1259" name="Google Shape;1259;p36"/>
          <p:cNvGrpSpPr/>
          <p:nvPr/>
        </p:nvGrpSpPr>
        <p:grpSpPr>
          <a:xfrm>
            <a:off x="7548138" y="7849479"/>
            <a:ext cx="118846" cy="2846949"/>
            <a:chOff x="0" y="1"/>
            <a:chExt cx="158463" cy="3795931"/>
          </a:xfrm>
        </p:grpSpPr>
        <p:sp>
          <p:nvSpPr>
            <p:cNvPr id="1260" name="Google Shape;1260;p36"/>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1261" name="Google Shape;1261;p36"/>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002060"/>
                  </a:solidFill>
                  <a:latin typeface="Ubuntu"/>
                  <a:ea typeface="Ubuntu"/>
                  <a:cs typeface="Ubuntu"/>
                  <a:sym typeface="Ubuntu"/>
                </a:rPr>
                <a:t>Музика для молоді: дорожня карта підходу до побудови миру </a:t>
              </a:r>
              <a:endParaRPr/>
            </a:p>
          </p:txBody>
        </p:sp>
      </p:grpSp>
      <p:grpSp>
        <p:nvGrpSpPr>
          <p:cNvPr id="1262" name="Google Shape;1262;p36"/>
          <p:cNvGrpSpPr/>
          <p:nvPr/>
        </p:nvGrpSpPr>
        <p:grpSpPr>
          <a:xfrm>
            <a:off x="286979" y="3516234"/>
            <a:ext cx="2000861" cy="431008"/>
            <a:chOff x="0" y="0"/>
            <a:chExt cx="2667814" cy="574678"/>
          </a:xfrm>
        </p:grpSpPr>
        <p:grpSp>
          <p:nvGrpSpPr>
            <p:cNvPr id="1263" name="Google Shape;1263;p36"/>
            <p:cNvGrpSpPr/>
            <p:nvPr/>
          </p:nvGrpSpPr>
          <p:grpSpPr>
            <a:xfrm>
              <a:off x="0" y="0"/>
              <a:ext cx="2667814" cy="574678"/>
              <a:chOff x="0" y="0"/>
              <a:chExt cx="648677" cy="139732"/>
            </a:xfrm>
          </p:grpSpPr>
          <p:sp>
            <p:nvSpPr>
              <p:cNvPr id="1264" name="Google Shape;1264;p36"/>
              <p:cNvSpPr/>
              <p:nvPr/>
            </p:nvSpPr>
            <p:spPr>
              <a:xfrm>
                <a:off x="0" y="0"/>
                <a:ext cx="648677" cy="139732"/>
              </a:xfrm>
              <a:custGeom>
                <a:avLst/>
                <a:gdLst/>
                <a:ahLst/>
                <a:cxnLst/>
                <a:rect l="l" t="t" r="r" b="b"/>
                <a:pathLst>
                  <a:path w="648677" h="139732" extrusionOk="0">
                    <a:moveTo>
                      <a:pt x="0" y="0"/>
                    </a:moveTo>
                    <a:lnTo>
                      <a:pt x="648677" y="0"/>
                    </a:lnTo>
                    <a:lnTo>
                      <a:pt x="648677"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1265" name="Google Shape;1265;p36"/>
              <p:cNvSpPr txBox="1"/>
              <p:nvPr/>
            </p:nvSpPr>
            <p:spPr>
              <a:xfrm>
                <a:off x="0" y="0"/>
                <a:ext cx="648677"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66" name="Google Shape;1266;p36"/>
            <p:cNvSpPr txBox="1"/>
            <p:nvPr/>
          </p:nvSpPr>
          <p:spPr>
            <a:xfrm>
              <a:off x="74769" y="125033"/>
              <a:ext cx="2518276" cy="324612"/>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sz="1599" b="1" i="0" u="none" strike="noStrike" cap="none">
                  <a:solidFill>
                    <a:srgbClr val="FFFFFF"/>
                  </a:solidFill>
                  <a:latin typeface="Ubuntu"/>
                  <a:ea typeface="Ubuntu"/>
                  <a:cs typeface="Ubuntu"/>
                  <a:sym typeface="Ubuntu"/>
                </a:rPr>
                <a:t>ОПИС</a:t>
              </a:r>
              <a:endParaRPr/>
            </a:p>
          </p:txBody>
        </p:sp>
      </p:grpSp>
      <p:grpSp>
        <p:nvGrpSpPr>
          <p:cNvPr id="1267" name="Google Shape;1267;p36"/>
          <p:cNvGrpSpPr/>
          <p:nvPr/>
        </p:nvGrpSpPr>
        <p:grpSpPr>
          <a:xfrm>
            <a:off x="56093" y="5049065"/>
            <a:ext cx="3329872" cy="431008"/>
            <a:chOff x="-307849" y="0"/>
            <a:chExt cx="4439829" cy="574678"/>
          </a:xfrm>
        </p:grpSpPr>
        <p:grpSp>
          <p:nvGrpSpPr>
            <p:cNvPr id="1268" name="Google Shape;1268;p36"/>
            <p:cNvGrpSpPr/>
            <p:nvPr/>
          </p:nvGrpSpPr>
          <p:grpSpPr>
            <a:xfrm>
              <a:off x="0" y="0"/>
              <a:ext cx="3824130" cy="574678"/>
              <a:chOff x="0" y="0"/>
              <a:chExt cx="929834" cy="139732"/>
            </a:xfrm>
          </p:grpSpPr>
          <p:sp>
            <p:nvSpPr>
              <p:cNvPr id="1269" name="Google Shape;1269;p36"/>
              <p:cNvSpPr/>
              <p:nvPr/>
            </p:nvSpPr>
            <p:spPr>
              <a:xfrm>
                <a:off x="0" y="0"/>
                <a:ext cx="929834" cy="139732"/>
              </a:xfrm>
              <a:custGeom>
                <a:avLst/>
                <a:gdLst/>
                <a:ahLst/>
                <a:cxnLst/>
                <a:rect l="l" t="t" r="r" b="b"/>
                <a:pathLst>
                  <a:path w="929834" h="139732" extrusionOk="0">
                    <a:moveTo>
                      <a:pt x="0" y="0"/>
                    </a:moveTo>
                    <a:lnTo>
                      <a:pt x="929834" y="0"/>
                    </a:lnTo>
                    <a:lnTo>
                      <a:pt x="929834"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1270" name="Google Shape;1270;p36"/>
              <p:cNvSpPr txBox="1"/>
              <p:nvPr/>
            </p:nvSpPr>
            <p:spPr>
              <a:xfrm>
                <a:off x="0" y="0"/>
                <a:ext cx="929834"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71" name="Google Shape;1271;p36"/>
            <p:cNvSpPr txBox="1"/>
            <p:nvPr/>
          </p:nvSpPr>
          <p:spPr>
            <a:xfrm>
              <a:off x="-307849" y="144736"/>
              <a:ext cx="4439829" cy="310256"/>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b="1" i="0" u="none" strike="noStrike" cap="none" dirty="0">
                  <a:solidFill>
                    <a:srgbClr val="FFFFFF"/>
                  </a:solidFill>
                  <a:latin typeface="Ubuntu"/>
                  <a:ea typeface="Ubuntu"/>
                  <a:cs typeface="Ubuntu"/>
                  <a:sym typeface="Ubuntu"/>
                </a:rPr>
                <a:t>ЗАСТОСОВАНА МЕТОДОЛОГІЯ</a:t>
              </a:r>
              <a:endParaRPr dirty="0"/>
            </a:p>
          </p:txBody>
        </p:sp>
      </p:grpSp>
      <p:grpSp>
        <p:nvGrpSpPr>
          <p:cNvPr id="1272" name="Google Shape;1272;p36"/>
          <p:cNvGrpSpPr/>
          <p:nvPr/>
        </p:nvGrpSpPr>
        <p:grpSpPr>
          <a:xfrm>
            <a:off x="286979" y="6901114"/>
            <a:ext cx="2455805" cy="431008"/>
            <a:chOff x="0" y="0"/>
            <a:chExt cx="3274406" cy="574678"/>
          </a:xfrm>
        </p:grpSpPr>
        <p:grpSp>
          <p:nvGrpSpPr>
            <p:cNvPr id="1273" name="Google Shape;1273;p36"/>
            <p:cNvGrpSpPr/>
            <p:nvPr/>
          </p:nvGrpSpPr>
          <p:grpSpPr>
            <a:xfrm>
              <a:off x="0" y="0"/>
              <a:ext cx="3274406" cy="574678"/>
              <a:chOff x="0" y="0"/>
              <a:chExt cx="796169" cy="139732"/>
            </a:xfrm>
          </p:grpSpPr>
          <p:sp>
            <p:nvSpPr>
              <p:cNvPr id="1274" name="Google Shape;1274;p36"/>
              <p:cNvSpPr/>
              <p:nvPr/>
            </p:nvSpPr>
            <p:spPr>
              <a:xfrm>
                <a:off x="0" y="0"/>
                <a:ext cx="796169" cy="139732"/>
              </a:xfrm>
              <a:custGeom>
                <a:avLst/>
                <a:gdLst/>
                <a:ahLst/>
                <a:cxnLst/>
                <a:rect l="l" t="t" r="r" b="b"/>
                <a:pathLst>
                  <a:path w="796169" h="139732" extrusionOk="0">
                    <a:moveTo>
                      <a:pt x="0" y="0"/>
                    </a:moveTo>
                    <a:lnTo>
                      <a:pt x="796169" y="0"/>
                    </a:lnTo>
                    <a:lnTo>
                      <a:pt x="796169"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1275" name="Google Shape;1275;p36"/>
              <p:cNvSpPr txBox="1"/>
              <p:nvPr/>
            </p:nvSpPr>
            <p:spPr>
              <a:xfrm>
                <a:off x="0" y="0"/>
                <a:ext cx="796169"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76" name="Google Shape;1276;p36"/>
            <p:cNvSpPr txBox="1"/>
            <p:nvPr/>
          </p:nvSpPr>
          <p:spPr>
            <a:xfrm>
              <a:off x="91771" y="125033"/>
              <a:ext cx="3090867" cy="310256"/>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b="1" i="0" u="none" strike="noStrike" cap="none" dirty="0">
                  <a:solidFill>
                    <a:srgbClr val="FFFFFF"/>
                  </a:solidFill>
                  <a:latin typeface="Ubuntu"/>
                  <a:ea typeface="Ubuntu"/>
                  <a:cs typeface="Ubuntu"/>
                  <a:sym typeface="Ubuntu"/>
                </a:rPr>
                <a:t>ОСНОВНІ РЕЗУЛЬТАТИ</a:t>
              </a:r>
              <a:endParaRPr dirty="0"/>
            </a:p>
          </p:txBody>
        </p:sp>
      </p:grpSp>
      <p:sp>
        <p:nvSpPr>
          <p:cNvPr id="1277" name="Google Shape;1277;p36"/>
          <p:cNvSpPr txBox="1"/>
          <p:nvPr/>
        </p:nvSpPr>
        <p:spPr>
          <a:xfrm>
            <a:off x="273313" y="2635272"/>
            <a:ext cx="6986042" cy="332613"/>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Цільова група: </a:t>
            </a:r>
            <a:r>
              <a:rPr lang="en-US" sz="1199" b="1" i="0" u="none" strike="noStrike" cap="none">
                <a:solidFill>
                  <a:srgbClr val="9E5A9E"/>
                </a:solidFill>
                <a:latin typeface="Ubuntu"/>
                <a:ea typeface="Ubuntu"/>
                <a:cs typeface="Ubuntu"/>
                <a:sym typeface="Ubuntu"/>
              </a:rPr>
              <a:t>молодь з Сараєва та ширше боснійське суспільство</a:t>
            </a:r>
            <a:endParaRPr/>
          </a:p>
          <a:p>
            <a:pPr marL="0" marR="0" lvl="0" indent="0" algn="l" rtl="0">
              <a:lnSpc>
                <a:spcPct val="108006"/>
              </a:lnSpc>
              <a:spcBef>
                <a:spcPts val="0"/>
              </a:spcBef>
              <a:spcAft>
                <a:spcPts val="0"/>
              </a:spcAft>
              <a:buNone/>
            </a:pPr>
            <a:r>
              <a:rPr lang="en-US" sz="1199" b="1" i="0" u="none" strike="noStrike" cap="none">
                <a:solidFill>
                  <a:srgbClr val="9E5A9E"/>
                </a:solidFill>
                <a:latin typeface="Ubuntu"/>
                <a:ea typeface="Ubuntu"/>
                <a:cs typeface="Ubuntu"/>
                <a:sym typeface="Ubuntu"/>
              </a:rPr>
              <a:t>Релігійні та громадські лідери, які виступають за мир і взаєморозуміння </a:t>
            </a:r>
            <a:endParaRPr/>
          </a:p>
        </p:txBody>
      </p:sp>
      <p:sp>
        <p:nvSpPr>
          <p:cNvPr id="1278" name="Google Shape;1278;p36"/>
          <p:cNvSpPr/>
          <p:nvPr/>
        </p:nvSpPr>
        <p:spPr>
          <a:xfrm>
            <a:off x="5617138" y="575787"/>
            <a:ext cx="1642216" cy="1642216"/>
          </a:xfrm>
          <a:custGeom>
            <a:avLst/>
            <a:gdLst/>
            <a:ahLst/>
            <a:cxnLst/>
            <a:rect l="l" t="t" r="r" b="b"/>
            <a:pathLst>
              <a:path w="812800" h="812800" extrusionOk="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blipFill rotWithShape="1">
            <a:blip r:embed="rId4">
              <a:alphaModFix/>
            </a:blip>
            <a:stretch>
              <a:fillRect t="-3697" b="-3697"/>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6"/>
          <p:cNvSpPr txBox="1"/>
          <p:nvPr/>
        </p:nvSpPr>
        <p:spPr>
          <a:xfrm>
            <a:off x="286979" y="4173527"/>
            <a:ext cx="6986042" cy="656463"/>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La Benevolencija, єврейська благодійна організація в Сараєво, організовує культурні програми, що підкреслюють історичну гармонію між різними релігійними та етнічними групами в Боснії та Герцеговині. За допомогою фільмів, музики та інших форм художнього самовираження організація сприяє взаємній підтримці та взаєморозумінню. </a:t>
            </a:r>
            <a:endParaRPr/>
          </a:p>
        </p:txBody>
      </p:sp>
      <p:sp>
        <p:nvSpPr>
          <p:cNvPr id="1280" name="Google Shape;1280;p36"/>
          <p:cNvSpPr txBox="1"/>
          <p:nvPr/>
        </p:nvSpPr>
        <p:spPr>
          <a:xfrm>
            <a:off x="286979" y="5708673"/>
            <a:ext cx="6986042" cy="980313"/>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 Кінопокази: організація прем'єрних показів фільмів, таких як «Sevap/Mitzvah», що розповідають справжні історії міжрелігійної солідарності</a:t>
            </a:r>
            <a:endParaRPr/>
          </a:p>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 Музичні заходи: організація концертів, що представляють різноманітні музичні традиції, сприяючи повазі до культурного розмаїття.</a:t>
            </a:r>
            <a:endParaRPr/>
          </a:p>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 Освітні семінари: проведення дискусій та семінарів про важливість співіснування та взаємодопомоги.</a:t>
            </a:r>
            <a:endParaRPr/>
          </a:p>
        </p:txBody>
      </p:sp>
      <p:sp>
        <p:nvSpPr>
          <p:cNvPr id="1281" name="Google Shape;1281;p36"/>
          <p:cNvSpPr txBox="1"/>
          <p:nvPr/>
        </p:nvSpPr>
        <p:spPr>
          <a:xfrm>
            <a:off x="286979" y="7558406"/>
            <a:ext cx="6986042" cy="494538"/>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Підвищення обізнаності про мультикультурну спадщину Боснії та важливість міжконфесійної гармонії, а також зміцнення відносин між різними релігійними громадами через спільні культурні заходи.</a:t>
            </a:r>
            <a:endParaRPr/>
          </a:p>
        </p:txBody>
      </p:sp>
      <p:sp>
        <p:nvSpPr>
          <p:cNvPr id="1282" name="Google Shape;1282;p36"/>
          <p:cNvSpPr txBox="1"/>
          <p:nvPr/>
        </p:nvSpPr>
        <p:spPr>
          <a:xfrm>
            <a:off x="286979" y="1693647"/>
            <a:ext cx="4800242" cy="170688"/>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Виконавець/промоутер: </a:t>
            </a:r>
            <a:r>
              <a:rPr lang="en-US" sz="1199" b="1" i="0" u="none" strike="noStrike" cap="none">
                <a:solidFill>
                  <a:srgbClr val="9E5A9E"/>
                </a:solidFill>
                <a:latin typeface="Ubuntu"/>
                <a:ea typeface="Ubuntu"/>
                <a:cs typeface="Ubuntu"/>
                <a:sym typeface="Ubuntu"/>
              </a:rPr>
              <a:t>La Benevolencija</a:t>
            </a:r>
            <a:endParaRPr/>
          </a:p>
        </p:txBody>
      </p:sp>
      <p:sp>
        <p:nvSpPr>
          <p:cNvPr id="1283" name="Google Shape;1283;p36"/>
          <p:cNvSpPr txBox="1"/>
          <p:nvPr/>
        </p:nvSpPr>
        <p:spPr>
          <a:xfrm>
            <a:off x="273313" y="2164459"/>
            <a:ext cx="4723521" cy="170688"/>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Веб-сайт: </a:t>
            </a:r>
            <a:r>
              <a:rPr lang="en-US" sz="1199" b="1" i="0" u="sng" strike="noStrike" cap="none">
                <a:solidFill>
                  <a:srgbClr val="9E5A9E"/>
                </a:solidFill>
                <a:latin typeface="Ubuntu"/>
                <a:ea typeface="Ubuntu"/>
                <a:cs typeface="Ubuntu"/>
                <a:sym typeface="Ubuntu"/>
                <a:hlinkClick r:id="rId5">
                  <a:extLst>
                    <a:ext uri="{A12FA001-AC4F-418D-AE19-62706E023703}">
                      <ahyp:hlinkClr xmlns:ahyp="http://schemas.microsoft.com/office/drawing/2018/hyperlinkcolor" val="tx"/>
                    </a:ext>
                  </a:extLst>
                </a:hlinkClick>
              </a:rPr>
              <a:t>https://jzbih.ba/la-benevolencija/ </a:t>
            </a:r>
            <a:endParaRPr/>
          </a:p>
        </p:txBody>
      </p:sp>
      <p:grpSp>
        <p:nvGrpSpPr>
          <p:cNvPr id="1284" name="Google Shape;1284;p36"/>
          <p:cNvGrpSpPr/>
          <p:nvPr/>
        </p:nvGrpSpPr>
        <p:grpSpPr>
          <a:xfrm>
            <a:off x="273313" y="348891"/>
            <a:ext cx="4518451" cy="992221"/>
            <a:chOff x="0" y="0"/>
            <a:chExt cx="6024601" cy="1322962"/>
          </a:xfrm>
        </p:grpSpPr>
        <p:grpSp>
          <p:nvGrpSpPr>
            <p:cNvPr id="1285" name="Google Shape;1285;p36"/>
            <p:cNvGrpSpPr/>
            <p:nvPr/>
          </p:nvGrpSpPr>
          <p:grpSpPr>
            <a:xfrm>
              <a:off x="0" y="0"/>
              <a:ext cx="6024601" cy="1322962"/>
              <a:chOff x="0" y="0"/>
              <a:chExt cx="1464876" cy="321677"/>
            </a:xfrm>
          </p:grpSpPr>
          <p:sp>
            <p:nvSpPr>
              <p:cNvPr id="1286" name="Google Shape;1286;p36"/>
              <p:cNvSpPr/>
              <p:nvPr/>
            </p:nvSpPr>
            <p:spPr>
              <a:xfrm>
                <a:off x="0" y="0"/>
                <a:ext cx="1464876" cy="321677"/>
              </a:xfrm>
              <a:custGeom>
                <a:avLst/>
                <a:gdLst/>
                <a:ahLst/>
                <a:cxnLst/>
                <a:rect l="l" t="t" r="r" b="b"/>
                <a:pathLst>
                  <a:path w="1464876" h="321677" extrusionOk="0">
                    <a:moveTo>
                      <a:pt x="0" y="0"/>
                    </a:moveTo>
                    <a:lnTo>
                      <a:pt x="1464876" y="0"/>
                    </a:lnTo>
                    <a:lnTo>
                      <a:pt x="1464876" y="321677"/>
                    </a:lnTo>
                    <a:lnTo>
                      <a:pt x="0" y="321677"/>
                    </a:lnTo>
                    <a:close/>
                  </a:path>
                </a:pathLst>
              </a:custGeom>
              <a:gradFill>
                <a:gsLst>
                  <a:gs pos="0">
                    <a:srgbClr val="49C3CE"/>
                  </a:gs>
                  <a:gs pos="50980">
                    <a:srgbClr val="9854A1"/>
                  </a:gs>
                  <a:gs pos="100000">
                    <a:srgbClr val="F26F72"/>
                  </a:gs>
                </a:gsLst>
                <a:lin ang="12000000" scaled="0"/>
              </a:gradFill>
              <a:ln>
                <a:noFill/>
              </a:ln>
            </p:spPr>
          </p:sp>
          <p:sp>
            <p:nvSpPr>
              <p:cNvPr id="1287" name="Google Shape;1287;p36"/>
              <p:cNvSpPr txBox="1"/>
              <p:nvPr/>
            </p:nvSpPr>
            <p:spPr>
              <a:xfrm>
                <a:off x="0" y="19050"/>
                <a:ext cx="1464876" cy="302627"/>
              </a:xfrm>
              <a:prstGeom prst="rect">
                <a:avLst/>
              </a:prstGeom>
              <a:noFill/>
              <a:ln>
                <a:noFill/>
              </a:ln>
            </p:spPr>
            <p:txBody>
              <a:bodyPr spcFirstLastPara="1" wrap="square" lIns="124675" tIns="124675" rIns="124675" bIns="124675" anchor="ctr" anchorCtr="0">
                <a:noAutofit/>
              </a:bodyPr>
              <a:lstStyle/>
              <a:p>
                <a:pPr marL="0" marR="0" lvl="0" indent="0" algn="ctr" rtl="0">
                  <a:lnSpc>
                    <a:spcPct val="167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88" name="Google Shape;1288;p36"/>
            <p:cNvSpPr txBox="1"/>
            <p:nvPr/>
          </p:nvSpPr>
          <p:spPr>
            <a:xfrm>
              <a:off x="168848" y="144083"/>
              <a:ext cx="5686905" cy="1053846"/>
            </a:xfrm>
            <a:prstGeom prst="rect">
              <a:avLst/>
            </a:prstGeom>
            <a:noFill/>
            <a:ln>
              <a:noFill/>
            </a:ln>
          </p:spPr>
          <p:txBody>
            <a:bodyPr spcFirstLastPara="1" wrap="square" lIns="0" tIns="0" rIns="0" bIns="0" anchor="t" anchorCtr="0">
              <a:spAutoFit/>
            </a:bodyPr>
            <a:lstStyle/>
            <a:p>
              <a:pPr marL="0" marR="0" lvl="0" indent="0" algn="l" rtl="0">
                <a:lnSpc>
                  <a:spcPct val="108002"/>
                </a:lnSpc>
                <a:spcBef>
                  <a:spcPts val="0"/>
                </a:spcBef>
                <a:spcAft>
                  <a:spcPts val="0"/>
                </a:spcAft>
                <a:buNone/>
              </a:pPr>
              <a:r>
                <a:rPr lang="en-US" sz="2799" b="1" i="0" u="none" strike="noStrike" cap="none">
                  <a:solidFill>
                    <a:srgbClr val="FFFFFF"/>
                  </a:solidFill>
                  <a:latin typeface="Ubuntu"/>
                  <a:ea typeface="Ubuntu"/>
                  <a:cs typeface="Ubuntu"/>
                  <a:sym typeface="Ubuntu"/>
                </a:rPr>
                <a:t>КУЛЬТУРНІ ПРОГРАМИ LA BENEVOLENCIJA </a:t>
              </a:r>
              <a:endParaRPr/>
            </a:p>
          </p:txBody>
        </p:sp>
      </p:grpSp>
      <p:sp>
        <p:nvSpPr>
          <p:cNvPr id="1289" name="Google Shape;1289;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sp>
        <p:nvSpPr>
          <p:cNvPr id="1290" name="Google Shape;1290;p36"/>
          <p:cNvSpPr txBox="1"/>
          <p:nvPr/>
        </p:nvSpPr>
        <p:spPr>
          <a:xfrm>
            <a:off x="5302250" y="10315575"/>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36</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94"/>
        <p:cNvGrpSpPr/>
        <p:nvPr/>
      </p:nvGrpSpPr>
      <p:grpSpPr>
        <a:xfrm>
          <a:off x="0" y="0"/>
          <a:ext cx="0" cy="0"/>
          <a:chOff x="0" y="0"/>
          <a:chExt cx="0" cy="0"/>
        </a:xfrm>
      </p:grpSpPr>
      <p:sp>
        <p:nvSpPr>
          <p:cNvPr id="1295" name="Google Shape;1295;p37"/>
          <p:cNvSpPr/>
          <p:nvPr/>
        </p:nvSpPr>
        <p:spPr>
          <a:xfrm>
            <a:off x="153613" y="2584790"/>
            <a:ext cx="7252775" cy="5542935"/>
          </a:xfrm>
          <a:custGeom>
            <a:avLst/>
            <a:gdLst/>
            <a:ahLst/>
            <a:cxnLst/>
            <a:rect l="l" t="t" r="r" b="b"/>
            <a:pathLst>
              <a:path w="7252775" h="5542935" extrusionOk="0">
                <a:moveTo>
                  <a:pt x="0" y="0"/>
                </a:moveTo>
                <a:lnTo>
                  <a:pt x="7252774" y="0"/>
                </a:lnTo>
                <a:lnTo>
                  <a:pt x="7252774" y="5542936"/>
                </a:lnTo>
                <a:lnTo>
                  <a:pt x="0" y="5542936"/>
                </a:lnTo>
                <a:lnTo>
                  <a:pt x="0" y="0"/>
                </a:lnTo>
                <a:close/>
              </a:path>
            </a:pathLst>
          </a:custGeom>
          <a:blipFill rotWithShape="1">
            <a:blip r:embed="rId3">
              <a:alphaModFix/>
            </a:blip>
            <a:stretch>
              <a:fillRect l="-15119" r="-15117" b="-13405"/>
            </a:stretch>
          </a:blipFill>
          <a:ln>
            <a:noFill/>
          </a:ln>
        </p:spPr>
      </p:sp>
      <p:grpSp>
        <p:nvGrpSpPr>
          <p:cNvPr id="1296" name="Google Shape;1296;p37"/>
          <p:cNvGrpSpPr/>
          <p:nvPr/>
        </p:nvGrpSpPr>
        <p:grpSpPr>
          <a:xfrm>
            <a:off x="153613" y="79843"/>
            <a:ext cx="4546784" cy="2270490"/>
            <a:chOff x="0" y="0"/>
            <a:chExt cx="2969149" cy="1482680"/>
          </a:xfrm>
        </p:grpSpPr>
        <p:sp>
          <p:nvSpPr>
            <p:cNvPr id="1297" name="Google Shape;1297;p37"/>
            <p:cNvSpPr/>
            <p:nvPr/>
          </p:nvSpPr>
          <p:spPr>
            <a:xfrm>
              <a:off x="0" y="0"/>
              <a:ext cx="2969149" cy="1260693"/>
            </a:xfrm>
            <a:custGeom>
              <a:avLst/>
              <a:gdLst/>
              <a:ahLst/>
              <a:cxnLst/>
              <a:rect l="l" t="t" r="r" b="b"/>
              <a:pathLst>
                <a:path w="2969149" h="1260693" extrusionOk="0">
                  <a:moveTo>
                    <a:pt x="0" y="0"/>
                  </a:moveTo>
                  <a:lnTo>
                    <a:pt x="2969149" y="0"/>
                  </a:lnTo>
                  <a:lnTo>
                    <a:pt x="2969149" y="1260693"/>
                  </a:lnTo>
                  <a:lnTo>
                    <a:pt x="0" y="1260693"/>
                  </a:lnTo>
                  <a:close/>
                </a:path>
              </a:pathLst>
            </a:custGeom>
            <a:solidFill>
              <a:srgbClr val="1B3563">
                <a:alpha val="0"/>
              </a:srgbClr>
            </a:solidFill>
            <a:ln>
              <a:noFill/>
            </a:ln>
          </p:spPr>
        </p:sp>
        <p:sp>
          <p:nvSpPr>
            <p:cNvPr id="1298" name="Google Shape;1298;p37"/>
            <p:cNvSpPr txBox="1"/>
            <p:nvPr/>
          </p:nvSpPr>
          <p:spPr>
            <a:xfrm>
              <a:off x="0" y="326762"/>
              <a:ext cx="2969149" cy="115591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6399" b="1" i="0" u="none" strike="noStrike" cap="none" dirty="0">
                  <a:solidFill>
                    <a:srgbClr val="002060"/>
                  </a:solidFill>
                  <a:latin typeface="Ubuntu"/>
                  <a:ea typeface="Ubuntu"/>
                  <a:cs typeface="Ubuntu"/>
                  <a:sym typeface="Ubuntu"/>
                </a:rPr>
                <a:t>ДЯКУ</a:t>
              </a:r>
              <a:r>
                <a:rPr lang="uk-UA" sz="6399" b="1" i="0" u="none" strike="noStrike" cap="none" dirty="0">
                  <a:solidFill>
                    <a:srgbClr val="002060"/>
                  </a:solidFill>
                  <a:latin typeface="Ubuntu"/>
                  <a:ea typeface="Ubuntu"/>
                  <a:cs typeface="Ubuntu"/>
                  <a:sym typeface="Ubuntu"/>
                </a:rPr>
                <a:t>ЄМО</a:t>
              </a:r>
              <a:endParaRPr dirty="0"/>
            </a:p>
          </p:txBody>
        </p:sp>
      </p:grpSp>
      <p:sp>
        <p:nvSpPr>
          <p:cNvPr id="1299" name="Google Shape;1299;p37"/>
          <p:cNvSpPr/>
          <p:nvPr/>
        </p:nvSpPr>
        <p:spPr>
          <a:xfrm>
            <a:off x="4962329" y="182380"/>
            <a:ext cx="2444058" cy="2184576"/>
          </a:xfrm>
          <a:custGeom>
            <a:avLst/>
            <a:gdLst/>
            <a:ahLst/>
            <a:cxnLst/>
            <a:rect l="l" t="t" r="r" b="b"/>
            <a:pathLst>
              <a:path w="2444058" h="2184576" extrusionOk="0">
                <a:moveTo>
                  <a:pt x="0" y="0"/>
                </a:moveTo>
                <a:lnTo>
                  <a:pt x="2444058" y="0"/>
                </a:lnTo>
                <a:lnTo>
                  <a:pt x="2444058" y="2184575"/>
                </a:lnTo>
                <a:lnTo>
                  <a:pt x="0" y="2184575"/>
                </a:lnTo>
                <a:lnTo>
                  <a:pt x="0" y="0"/>
                </a:lnTo>
                <a:close/>
              </a:path>
            </a:pathLst>
          </a:custGeom>
          <a:blipFill rotWithShape="1">
            <a:blip r:embed="rId4">
              <a:alphaModFix/>
            </a:blip>
            <a:stretch>
              <a:fillRect r="-4911"/>
            </a:stretch>
          </a:blipFill>
          <a:ln>
            <a:noFill/>
          </a:ln>
        </p:spPr>
      </p:sp>
      <p:sp>
        <p:nvSpPr>
          <p:cNvPr id="1300" name="Google Shape;1300;p37"/>
          <p:cNvSpPr/>
          <p:nvPr/>
        </p:nvSpPr>
        <p:spPr>
          <a:xfrm>
            <a:off x="153613" y="1973590"/>
            <a:ext cx="1440822" cy="504109"/>
          </a:xfrm>
          <a:custGeom>
            <a:avLst/>
            <a:gdLst/>
            <a:ahLst/>
            <a:cxnLst/>
            <a:rect l="l" t="t" r="r" b="b"/>
            <a:pathLst>
              <a:path w="1440822" h="504109" extrusionOk="0">
                <a:moveTo>
                  <a:pt x="0" y="0"/>
                </a:moveTo>
                <a:lnTo>
                  <a:pt x="1440822" y="0"/>
                </a:lnTo>
                <a:lnTo>
                  <a:pt x="1440822" y="504109"/>
                </a:lnTo>
                <a:lnTo>
                  <a:pt x="0" y="504109"/>
                </a:lnTo>
                <a:lnTo>
                  <a:pt x="0" y="0"/>
                </a:lnTo>
                <a:close/>
              </a:path>
            </a:pathLst>
          </a:custGeom>
          <a:blipFill rotWithShape="1">
            <a:blip r:embed="rId5">
              <a:alphaModFix/>
            </a:blip>
            <a:stretch>
              <a:fillRect/>
            </a:stretch>
          </a:blipFill>
          <a:ln>
            <a:noFill/>
          </a:ln>
        </p:spPr>
      </p:sp>
      <p:sp>
        <p:nvSpPr>
          <p:cNvPr id="1301" name="Google Shape;1301;p37"/>
          <p:cNvSpPr/>
          <p:nvPr/>
        </p:nvSpPr>
        <p:spPr>
          <a:xfrm>
            <a:off x="4916764" y="7690911"/>
            <a:ext cx="164160" cy="164160"/>
          </a:xfrm>
          <a:custGeom>
            <a:avLst/>
            <a:gdLst/>
            <a:ahLst/>
            <a:cxnLst/>
            <a:rect l="l" t="t" r="r" b="b"/>
            <a:pathLst>
              <a:path w="164160" h="164160" extrusionOk="0">
                <a:moveTo>
                  <a:pt x="0" y="0"/>
                </a:moveTo>
                <a:lnTo>
                  <a:pt x="164160" y="0"/>
                </a:lnTo>
                <a:lnTo>
                  <a:pt x="164160" y="164160"/>
                </a:lnTo>
                <a:lnTo>
                  <a:pt x="0" y="164160"/>
                </a:lnTo>
                <a:lnTo>
                  <a:pt x="0" y="0"/>
                </a:lnTo>
                <a:close/>
              </a:path>
            </a:pathLst>
          </a:custGeom>
          <a:blipFill rotWithShape="1">
            <a:blip r:embed="rId6">
              <a:alphaModFix/>
            </a:blip>
            <a:stretch>
              <a:fillRect/>
            </a:stretch>
          </a:blipFill>
          <a:ln>
            <a:noFill/>
          </a:ln>
        </p:spPr>
      </p:sp>
      <p:sp>
        <p:nvSpPr>
          <p:cNvPr id="1302" name="Google Shape;1302;p37"/>
          <p:cNvSpPr txBox="1"/>
          <p:nvPr/>
        </p:nvSpPr>
        <p:spPr>
          <a:xfrm>
            <a:off x="5159460" y="7642456"/>
            <a:ext cx="1921438" cy="251545"/>
          </a:xfrm>
          <a:prstGeom prst="rect">
            <a:avLst/>
          </a:prstGeom>
          <a:noFill/>
          <a:ln>
            <a:noFill/>
          </a:ln>
        </p:spPr>
        <p:txBody>
          <a:bodyPr spcFirstLastPara="1" wrap="square" lIns="0" tIns="0" rIns="0" bIns="0" anchor="t" anchorCtr="0">
            <a:spAutoFit/>
          </a:bodyPr>
          <a:lstStyle/>
          <a:p>
            <a:pPr marL="0" marR="0" lvl="0" indent="0" algn="ctr" rtl="0">
              <a:lnSpc>
                <a:spcPct val="120024"/>
              </a:lnSpc>
              <a:spcBef>
                <a:spcPts val="0"/>
              </a:spcBef>
              <a:spcAft>
                <a:spcPts val="0"/>
              </a:spcAft>
              <a:buNone/>
            </a:pPr>
            <a:r>
              <a:rPr lang="en-US" sz="1633" b="1" i="0" u="none" strike="noStrike" cap="none">
                <a:solidFill>
                  <a:srgbClr val="FFFFFF"/>
                </a:solidFill>
                <a:latin typeface="Ubuntu"/>
                <a:ea typeface="Ubuntu"/>
                <a:cs typeface="Ubuntu"/>
                <a:sym typeface="Ubuntu"/>
              </a:rPr>
              <a:t>mypeaceproject.eu</a:t>
            </a:r>
            <a:endParaRPr/>
          </a:p>
        </p:txBody>
      </p:sp>
      <p:sp>
        <p:nvSpPr>
          <p:cNvPr id="1303" name="Google Shape;1303;p37"/>
          <p:cNvSpPr/>
          <p:nvPr/>
        </p:nvSpPr>
        <p:spPr>
          <a:xfrm>
            <a:off x="430112" y="10064355"/>
            <a:ext cx="1996893" cy="370646"/>
          </a:xfrm>
          <a:custGeom>
            <a:avLst/>
            <a:gdLst/>
            <a:ahLst/>
            <a:cxnLst/>
            <a:rect l="l" t="t" r="r" b="b"/>
            <a:pathLst>
              <a:path w="1996893" h="370646" extrusionOk="0">
                <a:moveTo>
                  <a:pt x="0" y="0"/>
                </a:moveTo>
                <a:lnTo>
                  <a:pt x="1996893" y="0"/>
                </a:lnTo>
                <a:lnTo>
                  <a:pt x="1996893" y="370646"/>
                </a:lnTo>
                <a:lnTo>
                  <a:pt x="0" y="370646"/>
                </a:lnTo>
                <a:lnTo>
                  <a:pt x="0" y="0"/>
                </a:lnTo>
                <a:close/>
              </a:path>
            </a:pathLst>
          </a:custGeom>
          <a:blipFill rotWithShape="1">
            <a:blip r:embed="rId7">
              <a:alphaModFix/>
            </a:blip>
            <a:stretch>
              <a:fillRect t="-3606" b="-15896"/>
            </a:stretch>
          </a:blipFill>
          <a:ln>
            <a:noFill/>
          </a:ln>
        </p:spPr>
      </p:sp>
      <p:sp>
        <p:nvSpPr>
          <p:cNvPr id="1304" name="Google Shape;1304;p37"/>
          <p:cNvSpPr/>
          <p:nvPr/>
        </p:nvSpPr>
        <p:spPr>
          <a:xfrm>
            <a:off x="341551" y="8463677"/>
            <a:ext cx="1424123" cy="271878"/>
          </a:xfrm>
          <a:custGeom>
            <a:avLst/>
            <a:gdLst/>
            <a:ahLst/>
            <a:cxnLst/>
            <a:rect l="l" t="t" r="r" b="b"/>
            <a:pathLst>
              <a:path w="1424123" h="271878" extrusionOk="0">
                <a:moveTo>
                  <a:pt x="0" y="0"/>
                </a:moveTo>
                <a:lnTo>
                  <a:pt x="1424123" y="0"/>
                </a:lnTo>
                <a:lnTo>
                  <a:pt x="1424123" y="271878"/>
                </a:lnTo>
                <a:lnTo>
                  <a:pt x="0" y="271878"/>
                </a:lnTo>
                <a:lnTo>
                  <a:pt x="0" y="0"/>
                </a:lnTo>
                <a:close/>
              </a:path>
            </a:pathLst>
          </a:custGeom>
          <a:blipFill rotWithShape="1">
            <a:blip r:embed="rId8">
              <a:alphaModFix/>
            </a:blip>
            <a:stretch>
              <a:fillRect/>
            </a:stretch>
          </a:blipFill>
          <a:ln>
            <a:noFill/>
          </a:ln>
        </p:spPr>
      </p:sp>
      <p:sp>
        <p:nvSpPr>
          <p:cNvPr id="1305" name="Google Shape;1305;p37"/>
          <p:cNvSpPr/>
          <p:nvPr/>
        </p:nvSpPr>
        <p:spPr>
          <a:xfrm>
            <a:off x="4006163" y="9212124"/>
            <a:ext cx="1388467" cy="465137"/>
          </a:xfrm>
          <a:custGeom>
            <a:avLst/>
            <a:gdLst/>
            <a:ahLst/>
            <a:cxnLst/>
            <a:rect l="l" t="t" r="r" b="b"/>
            <a:pathLst>
              <a:path w="1388467" h="465137" extrusionOk="0">
                <a:moveTo>
                  <a:pt x="0" y="0"/>
                </a:moveTo>
                <a:lnTo>
                  <a:pt x="1388468" y="0"/>
                </a:lnTo>
                <a:lnTo>
                  <a:pt x="1388468" y="465136"/>
                </a:lnTo>
                <a:lnTo>
                  <a:pt x="0" y="465136"/>
                </a:lnTo>
                <a:lnTo>
                  <a:pt x="0" y="0"/>
                </a:lnTo>
                <a:close/>
              </a:path>
            </a:pathLst>
          </a:custGeom>
          <a:blipFill rotWithShape="1">
            <a:blip r:embed="rId9">
              <a:alphaModFix/>
            </a:blip>
            <a:stretch>
              <a:fillRect/>
            </a:stretch>
          </a:blipFill>
          <a:ln>
            <a:noFill/>
          </a:ln>
        </p:spPr>
      </p:sp>
      <p:sp>
        <p:nvSpPr>
          <p:cNvPr id="1306" name="Google Shape;1306;p37"/>
          <p:cNvSpPr/>
          <p:nvPr/>
        </p:nvSpPr>
        <p:spPr>
          <a:xfrm>
            <a:off x="2559962" y="8310962"/>
            <a:ext cx="535432" cy="577309"/>
          </a:xfrm>
          <a:custGeom>
            <a:avLst/>
            <a:gdLst/>
            <a:ahLst/>
            <a:cxnLst/>
            <a:rect l="l" t="t" r="r" b="b"/>
            <a:pathLst>
              <a:path w="535432" h="577309" extrusionOk="0">
                <a:moveTo>
                  <a:pt x="0" y="0"/>
                </a:moveTo>
                <a:lnTo>
                  <a:pt x="535432" y="0"/>
                </a:lnTo>
                <a:lnTo>
                  <a:pt x="535432" y="577309"/>
                </a:lnTo>
                <a:lnTo>
                  <a:pt x="0" y="577309"/>
                </a:lnTo>
                <a:lnTo>
                  <a:pt x="0" y="0"/>
                </a:lnTo>
                <a:close/>
              </a:path>
            </a:pathLst>
          </a:custGeom>
          <a:blipFill rotWithShape="1">
            <a:blip r:embed="rId10">
              <a:alphaModFix/>
            </a:blip>
            <a:stretch>
              <a:fillRect/>
            </a:stretch>
          </a:blipFill>
          <a:ln>
            <a:noFill/>
          </a:ln>
        </p:spPr>
      </p:sp>
      <p:sp>
        <p:nvSpPr>
          <p:cNvPr id="1307" name="Google Shape;1307;p37"/>
          <p:cNvSpPr/>
          <p:nvPr/>
        </p:nvSpPr>
        <p:spPr>
          <a:xfrm>
            <a:off x="6030181" y="8268501"/>
            <a:ext cx="945818" cy="662231"/>
          </a:xfrm>
          <a:custGeom>
            <a:avLst/>
            <a:gdLst/>
            <a:ahLst/>
            <a:cxnLst/>
            <a:rect l="l" t="t" r="r" b="b"/>
            <a:pathLst>
              <a:path w="945818" h="662231" extrusionOk="0">
                <a:moveTo>
                  <a:pt x="0" y="0"/>
                </a:moveTo>
                <a:lnTo>
                  <a:pt x="945818" y="0"/>
                </a:lnTo>
                <a:lnTo>
                  <a:pt x="945818" y="662231"/>
                </a:lnTo>
                <a:lnTo>
                  <a:pt x="0" y="662231"/>
                </a:lnTo>
                <a:lnTo>
                  <a:pt x="0" y="0"/>
                </a:lnTo>
                <a:close/>
              </a:path>
            </a:pathLst>
          </a:custGeom>
          <a:blipFill rotWithShape="1">
            <a:blip r:embed="rId11">
              <a:alphaModFix/>
            </a:blip>
            <a:stretch>
              <a:fillRect/>
            </a:stretch>
          </a:blipFill>
          <a:ln>
            <a:noFill/>
          </a:ln>
        </p:spPr>
      </p:sp>
      <p:sp>
        <p:nvSpPr>
          <p:cNvPr id="1308" name="Google Shape;1308;p37"/>
          <p:cNvSpPr/>
          <p:nvPr/>
        </p:nvSpPr>
        <p:spPr>
          <a:xfrm>
            <a:off x="396133" y="9159627"/>
            <a:ext cx="1314959" cy="570129"/>
          </a:xfrm>
          <a:custGeom>
            <a:avLst/>
            <a:gdLst/>
            <a:ahLst/>
            <a:cxnLst/>
            <a:rect l="l" t="t" r="r" b="b"/>
            <a:pathLst>
              <a:path w="1314959" h="570129" extrusionOk="0">
                <a:moveTo>
                  <a:pt x="0" y="0"/>
                </a:moveTo>
                <a:lnTo>
                  <a:pt x="1314959" y="0"/>
                </a:lnTo>
                <a:lnTo>
                  <a:pt x="1314959" y="570130"/>
                </a:lnTo>
                <a:lnTo>
                  <a:pt x="0" y="570130"/>
                </a:lnTo>
                <a:lnTo>
                  <a:pt x="0" y="0"/>
                </a:lnTo>
                <a:close/>
              </a:path>
            </a:pathLst>
          </a:custGeom>
          <a:blipFill rotWithShape="1">
            <a:blip r:embed="rId12">
              <a:alphaModFix/>
            </a:blip>
            <a:stretch>
              <a:fillRect/>
            </a:stretch>
          </a:blipFill>
          <a:ln>
            <a:noFill/>
          </a:ln>
        </p:spPr>
      </p:sp>
      <p:sp>
        <p:nvSpPr>
          <p:cNvPr id="1309" name="Google Shape;1309;p37"/>
          <p:cNvSpPr/>
          <p:nvPr/>
        </p:nvSpPr>
        <p:spPr>
          <a:xfrm>
            <a:off x="6148999" y="9123332"/>
            <a:ext cx="708183" cy="642720"/>
          </a:xfrm>
          <a:custGeom>
            <a:avLst/>
            <a:gdLst/>
            <a:ahLst/>
            <a:cxnLst/>
            <a:rect l="l" t="t" r="r" b="b"/>
            <a:pathLst>
              <a:path w="708183" h="642720" extrusionOk="0">
                <a:moveTo>
                  <a:pt x="0" y="0"/>
                </a:moveTo>
                <a:lnTo>
                  <a:pt x="708182" y="0"/>
                </a:lnTo>
                <a:lnTo>
                  <a:pt x="708182" y="642720"/>
                </a:lnTo>
                <a:lnTo>
                  <a:pt x="0" y="642720"/>
                </a:lnTo>
                <a:lnTo>
                  <a:pt x="0" y="0"/>
                </a:lnTo>
                <a:close/>
              </a:path>
            </a:pathLst>
          </a:custGeom>
          <a:blipFill rotWithShape="1">
            <a:blip r:embed="rId13">
              <a:alphaModFix/>
            </a:blip>
            <a:stretch>
              <a:fillRect/>
            </a:stretch>
          </a:blipFill>
          <a:ln>
            <a:noFill/>
          </a:ln>
        </p:spPr>
      </p:sp>
      <p:sp>
        <p:nvSpPr>
          <p:cNvPr id="1310" name="Google Shape;1310;p37"/>
          <p:cNvSpPr/>
          <p:nvPr/>
        </p:nvSpPr>
        <p:spPr>
          <a:xfrm>
            <a:off x="2191904" y="9131573"/>
            <a:ext cx="1271549" cy="626238"/>
          </a:xfrm>
          <a:custGeom>
            <a:avLst/>
            <a:gdLst/>
            <a:ahLst/>
            <a:cxnLst/>
            <a:rect l="l" t="t" r="r" b="b"/>
            <a:pathLst>
              <a:path w="1271549" h="626238" extrusionOk="0">
                <a:moveTo>
                  <a:pt x="0" y="0"/>
                </a:moveTo>
                <a:lnTo>
                  <a:pt x="1271548" y="0"/>
                </a:lnTo>
                <a:lnTo>
                  <a:pt x="1271548" y="626238"/>
                </a:lnTo>
                <a:lnTo>
                  <a:pt x="0" y="626238"/>
                </a:lnTo>
                <a:lnTo>
                  <a:pt x="0" y="0"/>
                </a:lnTo>
                <a:close/>
              </a:path>
            </a:pathLst>
          </a:custGeom>
          <a:blipFill rotWithShape="1">
            <a:blip r:embed="rId14">
              <a:alphaModFix/>
            </a:blip>
            <a:stretch>
              <a:fillRect/>
            </a:stretch>
          </a:blipFill>
          <a:ln>
            <a:noFill/>
          </a:ln>
        </p:spPr>
      </p:sp>
      <p:sp>
        <p:nvSpPr>
          <p:cNvPr id="1311" name="Google Shape;1311;p37"/>
          <p:cNvSpPr/>
          <p:nvPr/>
        </p:nvSpPr>
        <p:spPr>
          <a:xfrm>
            <a:off x="3865314" y="8332446"/>
            <a:ext cx="1667052" cy="534340"/>
          </a:xfrm>
          <a:custGeom>
            <a:avLst/>
            <a:gdLst/>
            <a:ahLst/>
            <a:cxnLst/>
            <a:rect l="l" t="t" r="r" b="b"/>
            <a:pathLst>
              <a:path w="1667052" h="534340" extrusionOk="0">
                <a:moveTo>
                  <a:pt x="0" y="0"/>
                </a:moveTo>
                <a:lnTo>
                  <a:pt x="1667052" y="0"/>
                </a:lnTo>
                <a:lnTo>
                  <a:pt x="1667052" y="534340"/>
                </a:lnTo>
                <a:lnTo>
                  <a:pt x="0" y="534340"/>
                </a:lnTo>
                <a:lnTo>
                  <a:pt x="0" y="0"/>
                </a:lnTo>
                <a:close/>
              </a:path>
            </a:pathLst>
          </a:custGeom>
          <a:blipFill rotWithShape="1">
            <a:blip r:embed="rId15">
              <a:alphaModFix/>
            </a:blip>
            <a:stretch>
              <a:fillRect/>
            </a:stretch>
          </a:blipFill>
          <a:ln>
            <a:noFill/>
          </a:ln>
        </p:spPr>
      </p:sp>
      <p:sp>
        <p:nvSpPr>
          <p:cNvPr id="1312" name="Google Shape;1312;p37"/>
          <p:cNvSpPr txBox="1"/>
          <p:nvPr/>
        </p:nvSpPr>
        <p:spPr>
          <a:xfrm>
            <a:off x="2697292" y="10105990"/>
            <a:ext cx="4709095" cy="287377"/>
          </a:xfrm>
          <a:prstGeom prst="rect">
            <a:avLst/>
          </a:prstGeom>
          <a:noFill/>
          <a:ln>
            <a:noFill/>
          </a:ln>
        </p:spPr>
        <p:txBody>
          <a:bodyPr spcFirstLastPara="1" wrap="square" lIns="0" tIns="0" rIns="0" bIns="0" anchor="t" anchorCtr="0">
            <a:spAutoFit/>
          </a:bodyPr>
          <a:lstStyle/>
          <a:p>
            <a:pPr marL="0" marR="0" lvl="0" indent="0" algn="l" rtl="0">
              <a:lnSpc>
                <a:spcPct val="108011"/>
              </a:lnSpc>
              <a:spcBef>
                <a:spcPts val="0"/>
              </a:spcBef>
              <a:spcAft>
                <a:spcPts val="0"/>
              </a:spcAft>
              <a:buNone/>
            </a:pPr>
            <a:r>
              <a:rPr lang="en-US" sz="674" b="0" i="0" u="none" strike="noStrike" cap="none">
                <a:solidFill>
                  <a:srgbClr val="1B3563"/>
                </a:solidFill>
                <a:latin typeface="Ubuntu"/>
                <a:ea typeface="Ubuntu"/>
                <a:cs typeface="Ubuntu"/>
                <a:sym typeface="Ubuntu"/>
              </a:rPr>
              <a:t>Фінансується Європейським Союзом. Однак висловлені погляди та думки належать виключно авторам і не обов'язково відображають позицію Європейського Союзу або Європейського виконавчого агентства з питань освіти та культури (EACEA). Європейський Союз та EACEA не несуть відповідальності за них.</a:t>
            </a:r>
            <a:endParaRPr/>
          </a:p>
        </p:txBody>
      </p:sp>
      <p:sp>
        <p:nvSpPr>
          <p:cNvPr id="1313" name="Google Shape;131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pSp>
        <p:nvGrpSpPr>
          <p:cNvPr id="201" name="Google Shape;201;p4"/>
          <p:cNvGrpSpPr/>
          <p:nvPr/>
        </p:nvGrpSpPr>
        <p:grpSpPr>
          <a:xfrm>
            <a:off x="7395738" y="7697079"/>
            <a:ext cx="118846" cy="2846949"/>
            <a:chOff x="0" y="1"/>
            <a:chExt cx="158463" cy="3795931"/>
          </a:xfrm>
        </p:grpSpPr>
        <p:sp>
          <p:nvSpPr>
            <p:cNvPr id="202" name="Google Shape;202;p4"/>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203" name="Google Shape;203;p4"/>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1B3563"/>
                  </a:solidFill>
                  <a:latin typeface="Ubuntu"/>
                  <a:ea typeface="Ubuntu"/>
                  <a:cs typeface="Ubuntu"/>
                  <a:sym typeface="Ubuntu"/>
                </a:rPr>
                <a:t>Посібник з кращих практик «Мій мир» </a:t>
              </a:r>
              <a:endParaRPr/>
            </a:p>
          </p:txBody>
        </p:sp>
      </p:grpSp>
      <p:grpSp>
        <p:nvGrpSpPr>
          <p:cNvPr id="204" name="Google Shape;204;p4"/>
          <p:cNvGrpSpPr/>
          <p:nvPr/>
        </p:nvGrpSpPr>
        <p:grpSpPr>
          <a:xfrm>
            <a:off x="7548138" y="7849479"/>
            <a:ext cx="118846" cy="2846949"/>
            <a:chOff x="0" y="1"/>
            <a:chExt cx="158463" cy="3795931"/>
          </a:xfrm>
        </p:grpSpPr>
        <p:sp>
          <p:nvSpPr>
            <p:cNvPr id="205" name="Google Shape;205;p4"/>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206" name="Google Shape;206;p4"/>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002060"/>
                  </a:solidFill>
                  <a:latin typeface="Ubuntu"/>
                  <a:ea typeface="Ubuntu"/>
                  <a:cs typeface="Ubuntu"/>
                  <a:sym typeface="Ubuntu"/>
                </a:rPr>
                <a:t>Музика для молоді: дорожня карта підходу до побудови миру </a:t>
              </a:r>
              <a:endParaRPr/>
            </a:p>
          </p:txBody>
        </p:sp>
      </p:grpSp>
      <p:sp>
        <p:nvSpPr>
          <p:cNvPr id="207" name="Google Shape;207;p4"/>
          <p:cNvSpPr/>
          <p:nvPr/>
        </p:nvSpPr>
        <p:spPr>
          <a:xfrm>
            <a:off x="5617138" y="575787"/>
            <a:ext cx="1642216" cy="1642216"/>
          </a:xfrm>
          <a:custGeom>
            <a:avLst/>
            <a:gdLst/>
            <a:ahLst/>
            <a:cxnLst/>
            <a:rect l="l" t="t" r="r" b="b"/>
            <a:pathLst>
              <a:path w="812800" h="812800" extrusionOk="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txBox="1"/>
          <p:nvPr/>
        </p:nvSpPr>
        <p:spPr>
          <a:xfrm>
            <a:off x="273313" y="3360334"/>
            <a:ext cx="6986042" cy="2193549"/>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dirty="0" err="1">
                <a:solidFill>
                  <a:srgbClr val="1B3563"/>
                </a:solidFill>
                <a:latin typeface="Ubuntu"/>
                <a:ea typeface="Ubuntu"/>
                <a:cs typeface="Ubuntu"/>
                <a:sym typeface="Ubuntu"/>
              </a:rPr>
              <a:t>Перший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Cruinniú</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na</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nÓg</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відбувся</a:t>
            </a:r>
            <a:r>
              <a:rPr lang="en-US" sz="1200" b="0" i="0" u="none" strike="noStrike" cap="none" dirty="0">
                <a:solidFill>
                  <a:srgbClr val="1B3563"/>
                </a:solidFill>
                <a:latin typeface="Ubuntu"/>
                <a:ea typeface="Ubuntu"/>
                <a:cs typeface="Ubuntu"/>
                <a:sym typeface="Ubuntu"/>
              </a:rPr>
              <a:t> 23 </a:t>
            </a:r>
            <a:r>
              <a:rPr lang="en-US" sz="1200" b="0" i="0" u="none" strike="noStrike" cap="none" dirty="0" err="1">
                <a:solidFill>
                  <a:srgbClr val="1B3563"/>
                </a:solidFill>
                <a:latin typeface="Ubuntu"/>
                <a:ea typeface="Ubuntu"/>
                <a:cs typeface="Ubuntu"/>
                <a:sym typeface="Ubuntu"/>
              </a:rPr>
              <a:t>червня</a:t>
            </a:r>
            <a:r>
              <a:rPr lang="en-US" sz="1200" b="0" i="0" u="none" strike="noStrike" cap="none" dirty="0">
                <a:solidFill>
                  <a:srgbClr val="1B3563"/>
                </a:solidFill>
                <a:latin typeface="Ubuntu"/>
                <a:ea typeface="Ubuntu"/>
                <a:cs typeface="Ubuntu"/>
                <a:sym typeface="Ubuntu"/>
              </a:rPr>
              <a:t> 2018 </a:t>
            </a:r>
            <a:r>
              <a:rPr lang="en-US" sz="1200" b="0" i="0" u="none" strike="noStrike" cap="none" dirty="0" err="1">
                <a:solidFill>
                  <a:srgbClr val="1B3563"/>
                </a:solidFill>
                <a:latin typeface="Ubuntu"/>
                <a:ea typeface="Ubuntu"/>
                <a:cs typeface="Ubuntu"/>
                <a:sym typeface="Ubuntu"/>
              </a:rPr>
              <a:t>року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протягом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останніх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років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включаючи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виняткові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обставини</a:t>
            </a:r>
            <a:r>
              <a:rPr lang="en-US" sz="1200" b="0" i="0" u="none" strike="noStrike" cap="none" dirty="0">
                <a:solidFill>
                  <a:srgbClr val="1B3563"/>
                </a:solidFill>
                <a:latin typeface="Ubuntu"/>
                <a:ea typeface="Ubuntu"/>
                <a:cs typeface="Ubuntu"/>
                <a:sym typeface="Ubuntu"/>
              </a:rPr>
              <a:t> 2020 </a:t>
            </a:r>
            <a:r>
              <a:rPr lang="en-US" sz="1200" b="0" i="0" u="none" strike="noStrike" cap="none" dirty="0" err="1">
                <a:solidFill>
                  <a:srgbClr val="1B3563"/>
                </a:solidFill>
                <a:latin typeface="Ubuntu"/>
                <a:ea typeface="Ubuntu"/>
                <a:cs typeface="Ubuntu"/>
                <a:sym typeface="Ubuntu"/>
              </a:rPr>
              <a:t>року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молодь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сім'ї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збиралися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разом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щоб</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насолодитися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широким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спектром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творчих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заходів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включаючи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семінари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майстер-класи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концерти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читання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усіх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містах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селищах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селах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всій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країні</a:t>
            </a:r>
            <a:r>
              <a:rPr lang="en-US" sz="1200" b="0" i="0" u="none" strike="noStrike" cap="none" dirty="0">
                <a:solidFill>
                  <a:srgbClr val="1B3563"/>
                </a:solidFill>
                <a:latin typeface="Ubuntu"/>
                <a:ea typeface="Ubuntu"/>
                <a:cs typeface="Ubuntu"/>
                <a:sym typeface="Ubuntu"/>
              </a:rPr>
              <a:t>. </a:t>
            </a:r>
            <a:endParaRPr sz="1200" b="0" i="0" u="none" strike="noStrike" cap="none" dirty="0">
              <a:solidFill>
                <a:srgbClr val="1B3563"/>
              </a:solidFill>
              <a:latin typeface="Ubuntu"/>
              <a:ea typeface="Ubuntu"/>
              <a:cs typeface="Ubuntu"/>
              <a:sym typeface="Ubuntu"/>
            </a:endParaRPr>
          </a:p>
          <a:p>
            <a:pPr marL="0" marR="0" lvl="0" indent="0" algn="l" rtl="0">
              <a:lnSpc>
                <a:spcPct val="108000"/>
              </a:lnSpc>
              <a:spcBef>
                <a:spcPts val="0"/>
              </a:spcBef>
              <a:spcAft>
                <a:spcPts val="0"/>
              </a:spcAft>
              <a:buNone/>
            </a:pPr>
            <a:r>
              <a:rPr lang="en-US" sz="1200" b="0" i="0" u="none" strike="noStrike" cap="none" dirty="0" err="1">
                <a:solidFill>
                  <a:srgbClr val="1B3563"/>
                </a:solidFill>
                <a:latin typeface="Ubuntu"/>
                <a:ea typeface="Ubuntu"/>
                <a:cs typeface="Ubuntu"/>
                <a:sym typeface="Ubuntu"/>
              </a:rPr>
              <a:t>Захід</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проводився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партнерстві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a:t>
            </a:r>
            <a:r>
              <a:rPr lang="en-US" sz="1200" b="0" i="0" u="none" strike="noStrike" cap="none" dirty="0">
                <a:solidFill>
                  <a:srgbClr val="1B3563"/>
                </a:solidFill>
                <a:latin typeface="Ubuntu"/>
                <a:ea typeface="Ubuntu"/>
                <a:cs typeface="Ubuntu"/>
                <a:sym typeface="Ubuntu"/>
              </a:rPr>
              <a:t> 31 </a:t>
            </a:r>
            <a:r>
              <a:rPr lang="en-US" sz="1200" b="0" i="0" u="none" strike="noStrike" cap="none" dirty="0" err="1">
                <a:solidFill>
                  <a:srgbClr val="1B3563"/>
                </a:solidFill>
                <a:latin typeface="Ubuntu"/>
                <a:ea typeface="Ubuntu"/>
                <a:cs typeface="Ubuntu"/>
                <a:sym typeface="Ubuntu"/>
              </a:rPr>
              <a:t>місцевою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владою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Республіки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Ірландія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підтримки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національної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телерадіокомпанії</a:t>
            </a:r>
            <a:r>
              <a:rPr lang="en-US" sz="1200" b="0" i="0" u="none" strike="noStrike" cap="none" dirty="0">
                <a:solidFill>
                  <a:srgbClr val="1B3563"/>
                </a:solidFill>
                <a:latin typeface="Ubuntu"/>
                <a:ea typeface="Ubuntu"/>
                <a:cs typeface="Ubuntu"/>
                <a:sym typeface="Ubuntu"/>
              </a:rPr>
              <a:t> RTÉ. </a:t>
            </a:r>
            <a:r>
              <a:rPr lang="en-US" sz="1200" b="0" i="0" u="none" strike="noStrike" cap="none" dirty="0" err="1">
                <a:solidFill>
                  <a:srgbClr val="1B3563"/>
                </a:solidFill>
                <a:latin typeface="Ubuntu"/>
                <a:ea typeface="Ubuntu"/>
                <a:cs typeface="Ubuntu"/>
                <a:sym typeface="Ubuntu"/>
              </a:rPr>
              <a:t>У</a:t>
            </a:r>
            <a:r>
              <a:rPr lang="en-US" sz="1200" b="0" i="0" u="none" strike="noStrike" cap="none" dirty="0">
                <a:solidFill>
                  <a:srgbClr val="1B3563"/>
                </a:solidFill>
                <a:latin typeface="Ubuntu"/>
                <a:ea typeface="Ubuntu"/>
                <a:cs typeface="Ubuntu"/>
                <a:sym typeface="Ubuntu"/>
              </a:rPr>
              <a:t> 2024 </a:t>
            </a:r>
            <a:r>
              <a:rPr lang="en-US" sz="1200" b="0" i="0" u="none" strike="noStrike" cap="none" dirty="0" err="1">
                <a:solidFill>
                  <a:srgbClr val="1B3563"/>
                </a:solidFill>
                <a:latin typeface="Ubuntu"/>
                <a:ea typeface="Ubuntu"/>
                <a:cs typeface="Ubuntu"/>
                <a:sym typeface="Ubuntu"/>
              </a:rPr>
              <a:t>році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рамках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програми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Спільний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острів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програма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Креативна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Ірландія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знову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планує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заходи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всій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території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острова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включаючи</a:t>
            </a:r>
            <a:r>
              <a:rPr lang="en-US" sz="1200" b="0" i="0" u="none" strike="noStrike" cap="none" dirty="0">
                <a:solidFill>
                  <a:srgbClr val="1B3563"/>
                </a:solidFill>
                <a:latin typeface="Ubuntu"/>
                <a:ea typeface="Ubuntu"/>
                <a:cs typeface="Ubuntu"/>
                <a:sym typeface="Ubuntu"/>
              </a:rPr>
              <a:t> Circus Explored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Rhyme Island, </a:t>
            </a:r>
            <a:r>
              <a:rPr lang="en-US" sz="1200" b="0" i="0" u="none" strike="noStrike" cap="none" dirty="0" err="1">
                <a:solidFill>
                  <a:srgbClr val="1B3563"/>
                </a:solidFill>
                <a:latin typeface="Ubuntu"/>
                <a:ea typeface="Ubuntu"/>
                <a:cs typeface="Ubuntu"/>
                <a:sym typeface="Ubuntu"/>
              </a:rPr>
              <a:t>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також</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міжспільнотні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заходи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що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об'єднують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дітей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молодь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усіх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куточків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острова</a:t>
            </a:r>
            <a:r>
              <a:rPr lang="en-US" sz="1200" b="0" i="0" u="none" strike="noStrike" cap="none" dirty="0">
                <a:solidFill>
                  <a:srgbClr val="1B3563"/>
                </a:solidFill>
                <a:latin typeface="Ubuntu"/>
                <a:ea typeface="Ubuntu"/>
                <a:cs typeface="Ubuntu"/>
                <a:sym typeface="Ubuntu"/>
              </a:rPr>
              <a:t>. </a:t>
            </a:r>
            <a:endParaRPr sz="1200" b="0" i="0" u="none" strike="noStrike" cap="none" dirty="0">
              <a:solidFill>
                <a:srgbClr val="1B3563"/>
              </a:solidFill>
              <a:latin typeface="Ubuntu"/>
              <a:ea typeface="Ubuntu"/>
              <a:cs typeface="Ubuntu"/>
              <a:sym typeface="Ubuntu"/>
            </a:endParaRPr>
          </a:p>
          <a:p>
            <a:pPr marL="0" marR="0" lvl="0" indent="0" algn="l" rtl="0">
              <a:lnSpc>
                <a:spcPct val="108000"/>
              </a:lnSpc>
              <a:spcBef>
                <a:spcPts val="0"/>
              </a:spcBef>
              <a:spcAft>
                <a:spcPts val="0"/>
              </a:spcAft>
              <a:buNone/>
            </a:pPr>
            <a:r>
              <a:rPr lang="en-US" sz="1200" b="0" i="0" u="none" strike="noStrike" cap="none" dirty="0" err="1">
                <a:solidFill>
                  <a:srgbClr val="1B3563"/>
                </a:solidFill>
                <a:latin typeface="Ubuntu"/>
                <a:ea typeface="Ubuntu"/>
                <a:cs typeface="Ubuntu"/>
                <a:sym typeface="Ubuntu"/>
              </a:rPr>
              <a:t>Серед</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них</a:t>
            </a:r>
            <a:r>
              <a:rPr lang="en-US" sz="1200" b="0" i="0" u="none" strike="noStrike" cap="none" dirty="0">
                <a:solidFill>
                  <a:srgbClr val="1B3563"/>
                </a:solidFill>
                <a:latin typeface="Ubuntu"/>
                <a:ea typeface="Ubuntu"/>
                <a:cs typeface="Ubuntu"/>
                <a:sym typeface="Ubuntu"/>
              </a:rPr>
              <a:t> — 10-годинний Dance-In! </a:t>
            </a:r>
            <a:r>
              <a:rPr lang="en-US" sz="1200" b="0" i="0" u="none" strike="noStrike" cap="none" dirty="0" err="1">
                <a:solidFill>
                  <a:srgbClr val="1B3563"/>
                </a:solidFill>
                <a:latin typeface="Ubuntu"/>
                <a:ea typeface="Ubuntu"/>
                <a:cs typeface="Ubuntu"/>
                <a:sym typeface="Ubuntu"/>
              </a:rPr>
              <a:t>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Деррі</a:t>
            </a:r>
            <a:r>
              <a:rPr lang="en-US" sz="1200" b="0" i="0" u="none" strike="noStrike" cap="none" dirty="0">
                <a:solidFill>
                  <a:srgbClr val="1B3563"/>
                </a:solidFill>
                <a:latin typeface="Ubuntu"/>
                <a:ea typeface="Ubuntu"/>
                <a:cs typeface="Ubuntu"/>
                <a:sym typeface="Ubuntu"/>
              </a:rPr>
              <a:t>, Acoustic Picnic </a:t>
            </a:r>
            <a:r>
              <a:rPr lang="en-US" sz="1200" b="0" i="0" u="none" strike="noStrike" cap="none" dirty="0" err="1">
                <a:solidFill>
                  <a:srgbClr val="1B3563"/>
                </a:solidFill>
                <a:latin typeface="Ubuntu"/>
                <a:ea typeface="Ubuntu"/>
                <a:cs typeface="Ubuntu"/>
                <a:sym typeface="Ubuntu"/>
              </a:rPr>
              <a:t>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Белфасті</a:t>
            </a:r>
            <a:r>
              <a:rPr lang="en-US" sz="1200" b="0" i="0" u="none" strike="noStrike" cap="none" dirty="0">
                <a:solidFill>
                  <a:srgbClr val="1B3563"/>
                </a:solidFill>
                <a:latin typeface="Ubuntu"/>
                <a:ea typeface="Ubuntu"/>
                <a:cs typeface="Ubuntu"/>
                <a:sym typeface="Ubuntu"/>
              </a:rPr>
              <a:t>, Arty Barge Workshops </a:t>
            </a:r>
            <a:r>
              <a:rPr lang="en-US" sz="1200" b="0" i="0" u="none" strike="noStrike" cap="none" dirty="0" err="1">
                <a:solidFill>
                  <a:srgbClr val="1B3563"/>
                </a:solidFill>
                <a:latin typeface="Ubuntu"/>
                <a:ea typeface="Ubuntu"/>
                <a:cs typeface="Ubuntu"/>
                <a:sym typeface="Ubuntu"/>
              </a:rPr>
              <a:t>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березі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озера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Лох-Ерн</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або</a:t>
            </a:r>
            <a:r>
              <a:rPr lang="en-US" sz="1200" b="0" i="0" u="none" strike="noStrike" cap="none" dirty="0">
                <a:solidFill>
                  <a:srgbClr val="1B3563"/>
                </a:solidFill>
                <a:latin typeface="Ubuntu"/>
                <a:ea typeface="Ubuntu"/>
                <a:cs typeface="Ubuntu"/>
                <a:sym typeface="Ubuntu"/>
              </a:rPr>
              <a:t> Fairy Folk adventures </a:t>
            </a:r>
            <a:r>
              <a:rPr lang="en-US" sz="1200" b="0" i="0" u="none" strike="noStrike" cap="none" dirty="0" err="1">
                <a:solidFill>
                  <a:srgbClr val="1B3563"/>
                </a:solidFill>
                <a:latin typeface="Ubuntu"/>
                <a:ea typeface="Ubuntu"/>
                <a:cs typeface="Ubuntu"/>
                <a:sym typeface="Ubuntu"/>
              </a:rPr>
              <a:t>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парку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Каван-Баррен</a:t>
            </a:r>
            <a:r>
              <a:rPr lang="en-US" sz="1200" b="0" i="0" u="none" strike="noStrike" cap="none" dirty="0">
                <a:solidFill>
                  <a:srgbClr val="1B3563"/>
                </a:solidFill>
                <a:latin typeface="Ubuntu"/>
                <a:ea typeface="Ubuntu"/>
                <a:cs typeface="Ubuntu"/>
                <a:sym typeface="Ubuntu"/>
              </a:rPr>
              <a:t>. </a:t>
            </a:r>
            <a:endParaRPr dirty="0"/>
          </a:p>
        </p:txBody>
      </p:sp>
      <p:sp>
        <p:nvSpPr>
          <p:cNvPr id="209" name="Google Shape;209;p4"/>
          <p:cNvSpPr txBox="1"/>
          <p:nvPr/>
        </p:nvSpPr>
        <p:spPr>
          <a:xfrm>
            <a:off x="273313" y="1286474"/>
            <a:ext cx="3335891" cy="170688"/>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Виконавець/промоутер: </a:t>
            </a:r>
            <a:r>
              <a:rPr lang="en-US" sz="1199" b="1" i="0" u="none" strike="noStrike" cap="none">
                <a:solidFill>
                  <a:srgbClr val="9E5A9E"/>
                </a:solidFill>
                <a:latin typeface="Ubuntu"/>
                <a:ea typeface="Ubuntu"/>
                <a:cs typeface="Ubuntu"/>
                <a:sym typeface="Ubuntu"/>
              </a:rPr>
              <a:t>Creative Ireland</a:t>
            </a:r>
            <a:endParaRPr/>
          </a:p>
        </p:txBody>
      </p:sp>
      <p:sp>
        <p:nvSpPr>
          <p:cNvPr id="210" name="Google Shape;210;p4"/>
          <p:cNvSpPr txBox="1"/>
          <p:nvPr/>
        </p:nvSpPr>
        <p:spPr>
          <a:xfrm>
            <a:off x="273313" y="1666895"/>
            <a:ext cx="3695402" cy="170688"/>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Веб-сайт: </a:t>
            </a:r>
            <a:r>
              <a:rPr lang="en-US" sz="1199" b="1" i="0" u="none" strike="noStrike" cap="none">
                <a:solidFill>
                  <a:srgbClr val="9E5A9E"/>
                </a:solidFill>
                <a:latin typeface="Ubuntu"/>
                <a:ea typeface="Ubuntu"/>
                <a:cs typeface="Ubuntu"/>
                <a:sym typeface="Ubuntu"/>
              </a:rPr>
              <a:t>https://cruinniu.creativeireland.gov.ie/  </a:t>
            </a:r>
            <a:endParaRPr/>
          </a:p>
        </p:txBody>
      </p:sp>
      <p:sp>
        <p:nvSpPr>
          <p:cNvPr id="211" name="Google Shape;211;p4"/>
          <p:cNvSpPr txBox="1"/>
          <p:nvPr/>
        </p:nvSpPr>
        <p:spPr>
          <a:xfrm>
            <a:off x="273313" y="2047315"/>
            <a:ext cx="3970734" cy="170688"/>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Цільова група: </a:t>
            </a:r>
            <a:r>
              <a:rPr lang="en-US" sz="1199" b="1" i="0" u="none" strike="noStrike" cap="none">
                <a:solidFill>
                  <a:srgbClr val="9E5A9E"/>
                </a:solidFill>
                <a:latin typeface="Ubuntu"/>
                <a:ea typeface="Ubuntu"/>
                <a:cs typeface="Ubuntu"/>
                <a:sym typeface="Ubuntu"/>
              </a:rPr>
              <a:t>діти та молодь до 18 років </a:t>
            </a:r>
            <a:endParaRPr/>
          </a:p>
        </p:txBody>
      </p:sp>
      <p:sp>
        <p:nvSpPr>
          <p:cNvPr id="212" name="Google Shape;212;p4"/>
          <p:cNvSpPr txBox="1"/>
          <p:nvPr/>
        </p:nvSpPr>
        <p:spPr>
          <a:xfrm>
            <a:off x="273312" y="6249511"/>
            <a:ext cx="6986042" cy="3409188"/>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dirty="0" err="1">
                <a:solidFill>
                  <a:srgbClr val="1B3563"/>
                </a:solidFill>
                <a:latin typeface="Ubuntu"/>
                <a:ea typeface="Ubuntu"/>
                <a:cs typeface="Ubuntu"/>
                <a:sym typeface="Ubuntu"/>
              </a:rPr>
              <a:t>Cruinniú</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na</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nÓg</a:t>
            </a:r>
            <a:r>
              <a:rPr lang="en-US" sz="1200" b="0" i="0" u="none" strike="noStrike" cap="none" dirty="0">
                <a:solidFill>
                  <a:srgbClr val="1B3563"/>
                </a:solidFill>
                <a:latin typeface="Ubuntu"/>
                <a:ea typeface="Ubuntu"/>
                <a:cs typeface="Ubuntu"/>
                <a:sym typeface="Ubuntu"/>
              </a:rPr>
              <a:t> — </a:t>
            </a:r>
            <a:r>
              <a:rPr lang="en-US" sz="1200" b="0" i="0" u="none" strike="noStrike" cap="none" dirty="0" err="1">
                <a:solidFill>
                  <a:srgbClr val="1B3563"/>
                </a:solidFill>
                <a:latin typeface="Ubuntu"/>
                <a:ea typeface="Ubuntu"/>
                <a:cs typeface="Ubuntu"/>
                <a:sym typeface="Ubuntu"/>
              </a:rPr>
              <a:t>це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яскрава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ініціатива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яка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відзначає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заохочує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участь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дітей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молоді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культурному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творчому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житті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Ось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як</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це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працює</a:t>
            </a:r>
            <a:r>
              <a:rPr lang="en-US" sz="1200" b="0" i="0" u="none" strike="noStrike" cap="none" dirty="0">
                <a:solidFill>
                  <a:srgbClr val="1B3563"/>
                </a:solidFill>
                <a:latin typeface="Ubuntu"/>
                <a:ea typeface="Ubuntu"/>
                <a:cs typeface="Ubuntu"/>
                <a:sym typeface="Ubuntu"/>
              </a:rPr>
              <a:t>:</a:t>
            </a:r>
            <a:endParaRPr dirty="0"/>
          </a:p>
          <a:p>
            <a:pPr marL="0" marR="0" lvl="0" indent="0" algn="l" rtl="0">
              <a:lnSpc>
                <a:spcPct val="108000"/>
              </a:lnSpc>
              <a:spcBef>
                <a:spcPts val="0"/>
              </a:spcBef>
              <a:spcAft>
                <a:spcPts val="0"/>
              </a:spcAft>
              <a:buNone/>
            </a:pPr>
            <a:endParaRPr sz="1200" b="0" i="0" u="none" strike="noStrike" cap="none" dirty="0">
              <a:solidFill>
                <a:srgbClr val="1B3563"/>
              </a:solidFill>
              <a:latin typeface="Ubuntu"/>
              <a:ea typeface="Ubuntu"/>
              <a:cs typeface="Ubuntu"/>
              <a:sym typeface="Ubuntu"/>
            </a:endParaRPr>
          </a:p>
          <a:p>
            <a:pPr marL="0" marR="0" lvl="0" indent="0" algn="l" rtl="0">
              <a:lnSpc>
                <a:spcPct val="108000"/>
              </a:lnSpc>
              <a:spcBef>
                <a:spcPts val="0"/>
              </a:spcBef>
              <a:spcAft>
                <a:spcPts val="0"/>
              </a:spcAft>
              <a:buNone/>
            </a:pPr>
            <a:r>
              <a:rPr lang="en-US" sz="1200" b="0" i="0" u="none" strike="noStrike" cap="none" dirty="0">
                <a:solidFill>
                  <a:srgbClr val="1B3563"/>
                </a:solidFill>
                <a:latin typeface="Ubuntu"/>
                <a:ea typeface="Ubuntu"/>
                <a:cs typeface="Ubuntu"/>
                <a:sym typeface="Ubuntu"/>
              </a:rPr>
              <a:t>1. Безкоштовні </a:t>
            </a:r>
            <a:r>
              <a:rPr lang="en-US" sz="1200" b="0" i="0" u="none" strike="noStrike" cap="none" dirty="0" err="1">
                <a:solidFill>
                  <a:srgbClr val="1B3563"/>
                </a:solidFill>
                <a:latin typeface="Ubuntu"/>
                <a:ea typeface="Ubuntu"/>
                <a:cs typeface="Ubuntu"/>
                <a:sym typeface="Ubuntu"/>
              </a:rPr>
              <a:t>творчі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заходи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Cruinniú</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na</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nÓg</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проводиться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щорічно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пропонує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понад</a:t>
            </a:r>
            <a:r>
              <a:rPr lang="en-US" sz="1200" b="0" i="0" u="none" strike="noStrike" cap="none" dirty="0">
                <a:solidFill>
                  <a:srgbClr val="1B3563"/>
                </a:solidFill>
                <a:latin typeface="Ubuntu"/>
                <a:ea typeface="Ubuntu"/>
                <a:cs typeface="Ubuntu"/>
                <a:sym typeface="Ubuntu"/>
              </a:rPr>
              <a:t> 750 </a:t>
            </a:r>
            <a:r>
              <a:rPr lang="en-US" sz="1200" b="0" i="0" u="none" strike="noStrike" cap="none" dirty="0" err="1">
                <a:solidFill>
                  <a:srgbClr val="1B3563"/>
                </a:solidFill>
                <a:latin typeface="Ubuntu"/>
                <a:ea typeface="Ubuntu"/>
                <a:cs typeface="Ubuntu"/>
                <a:sym typeface="Ubuntu"/>
              </a:rPr>
              <a:t>безкоштовних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творчих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заходів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для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дітей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молоді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всій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Ірландії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Ці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заходи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охоплюють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різні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сфери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включаючи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виступи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програмування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театр</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мистецтво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музичні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майстерні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читання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кінопокази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спеціальні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події</a:t>
            </a:r>
            <a:r>
              <a:rPr lang="en-US" sz="1200" b="0" i="0" u="none" strike="noStrike" cap="none" dirty="0">
                <a:solidFill>
                  <a:srgbClr val="1B3563"/>
                </a:solidFill>
                <a:latin typeface="Ubuntu"/>
                <a:ea typeface="Ubuntu"/>
                <a:cs typeface="Ubuntu"/>
                <a:sym typeface="Ubuntu"/>
              </a:rPr>
              <a:t>.</a:t>
            </a:r>
            <a:endParaRPr dirty="0"/>
          </a:p>
          <a:p>
            <a:pPr marL="0" marR="0" lvl="0" indent="0" algn="l" rtl="0">
              <a:lnSpc>
                <a:spcPct val="108000"/>
              </a:lnSpc>
              <a:spcBef>
                <a:spcPts val="0"/>
              </a:spcBef>
              <a:spcAft>
                <a:spcPts val="0"/>
              </a:spcAft>
              <a:buNone/>
            </a:pPr>
            <a:r>
              <a:rPr lang="en-US" sz="1200" b="0" i="0" u="none" strike="noStrike" cap="none" dirty="0">
                <a:solidFill>
                  <a:srgbClr val="1B3563"/>
                </a:solidFill>
                <a:latin typeface="Ubuntu"/>
                <a:ea typeface="Ubuntu"/>
                <a:cs typeface="Ubuntu"/>
                <a:sym typeface="Ubuntu"/>
              </a:rPr>
              <a:t> </a:t>
            </a:r>
            <a:endParaRPr dirty="0"/>
          </a:p>
          <a:p>
            <a:pPr marL="0" marR="0" lvl="0" indent="0" algn="l" rtl="0">
              <a:lnSpc>
                <a:spcPct val="108000"/>
              </a:lnSpc>
              <a:spcBef>
                <a:spcPts val="0"/>
              </a:spcBef>
              <a:spcAft>
                <a:spcPts val="0"/>
              </a:spcAft>
              <a:buNone/>
            </a:pPr>
            <a:r>
              <a:rPr lang="en-US" sz="1200" b="0" i="0" u="none" strike="noStrike" cap="none" dirty="0">
                <a:solidFill>
                  <a:srgbClr val="1B3563"/>
                </a:solidFill>
                <a:latin typeface="Ubuntu"/>
                <a:ea typeface="Ubuntu"/>
                <a:cs typeface="Ubuntu"/>
                <a:sym typeface="Ubuntu"/>
              </a:rPr>
              <a:t>2. </a:t>
            </a:r>
            <a:r>
              <a:rPr lang="en-US" sz="1200" b="0" i="0" u="none" strike="noStrike" cap="none" dirty="0" err="1">
                <a:solidFill>
                  <a:srgbClr val="1B3563"/>
                </a:solidFill>
                <a:latin typeface="Ubuntu"/>
                <a:ea typeface="Ubuntu"/>
                <a:cs typeface="Ubuntu"/>
                <a:sym typeface="Ubuntu"/>
              </a:rPr>
              <a:t>Співпраця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партнерство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Захід</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результатом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співпраці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між</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програмою</a:t>
            </a:r>
            <a:r>
              <a:rPr lang="en-US" sz="1200" b="0" i="0" u="none" strike="noStrike" cap="none" dirty="0">
                <a:solidFill>
                  <a:srgbClr val="1B3563"/>
                </a:solidFill>
                <a:latin typeface="Ubuntu"/>
                <a:ea typeface="Ubuntu"/>
                <a:cs typeface="Ubuntu"/>
                <a:sym typeface="Ubuntu"/>
              </a:rPr>
              <a:t> Creative Ireland, </a:t>
            </a:r>
            <a:r>
              <a:rPr lang="en-US" sz="1200" b="0" i="0" u="none" strike="noStrike" cap="none" dirty="0" err="1">
                <a:solidFill>
                  <a:srgbClr val="1B3563"/>
                </a:solidFill>
                <a:latin typeface="Ubuntu"/>
                <a:ea typeface="Ubuntu"/>
                <a:cs typeface="Ubuntu"/>
                <a:sym typeface="Ubuntu"/>
              </a:rPr>
              <a:t>місцевими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органами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влади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RTÉ. </a:t>
            </a:r>
            <a:r>
              <a:rPr lang="en-US" sz="1200" b="0" i="0" u="none" strike="noStrike" cap="none" dirty="0" err="1">
                <a:solidFill>
                  <a:srgbClr val="1B3563"/>
                </a:solidFill>
                <a:latin typeface="Ubuntu"/>
                <a:ea typeface="Ubuntu"/>
                <a:cs typeface="Ubuntu"/>
                <a:sym typeface="Ubuntu"/>
              </a:rPr>
              <a:t>Він</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унікальним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світі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оскільки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спеціально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розроблений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для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молоді</a:t>
            </a:r>
            <a:r>
              <a:rPr lang="en-US" sz="1200" b="0" i="0" u="none" strike="noStrike" cap="none" dirty="0">
                <a:solidFill>
                  <a:srgbClr val="1B3563"/>
                </a:solidFill>
                <a:latin typeface="Ubuntu"/>
                <a:ea typeface="Ubuntu"/>
                <a:cs typeface="Ubuntu"/>
                <a:sym typeface="Ubuntu"/>
              </a:rPr>
              <a:t>.</a:t>
            </a:r>
            <a:endParaRPr dirty="0"/>
          </a:p>
          <a:p>
            <a:pPr marL="0" marR="0" lvl="0" indent="0" algn="l" rtl="0">
              <a:lnSpc>
                <a:spcPct val="108000"/>
              </a:lnSpc>
              <a:spcBef>
                <a:spcPts val="0"/>
              </a:spcBef>
              <a:spcAft>
                <a:spcPts val="0"/>
              </a:spcAft>
              <a:buNone/>
            </a:pPr>
            <a:r>
              <a:rPr lang="en-US" sz="1200" b="0" i="0" u="none" strike="noStrike" cap="none" dirty="0">
                <a:solidFill>
                  <a:srgbClr val="1B3563"/>
                </a:solidFill>
                <a:latin typeface="Ubuntu"/>
                <a:ea typeface="Ubuntu"/>
                <a:cs typeface="Ubuntu"/>
                <a:sym typeface="Ubuntu"/>
              </a:rPr>
              <a:t> </a:t>
            </a:r>
            <a:endParaRPr dirty="0"/>
          </a:p>
          <a:p>
            <a:pPr marL="0" marR="0" lvl="0" indent="0" algn="l" rtl="0">
              <a:lnSpc>
                <a:spcPct val="108000"/>
              </a:lnSpc>
              <a:spcBef>
                <a:spcPts val="0"/>
              </a:spcBef>
              <a:spcAft>
                <a:spcPts val="0"/>
              </a:spcAft>
              <a:buNone/>
            </a:pPr>
            <a:r>
              <a:rPr lang="en-US" sz="1200" b="0" i="0" u="none" strike="noStrike" cap="none" dirty="0">
                <a:solidFill>
                  <a:srgbClr val="1B3563"/>
                </a:solidFill>
                <a:latin typeface="Ubuntu"/>
                <a:ea typeface="Ubuntu"/>
                <a:cs typeface="Ubuntu"/>
                <a:sym typeface="Ubuntu"/>
              </a:rPr>
              <a:t>3. </a:t>
            </a:r>
            <a:r>
              <a:rPr lang="en-US" sz="1200" b="0" i="0" u="none" strike="noStrike" cap="none" dirty="0" err="1">
                <a:solidFill>
                  <a:srgbClr val="1B3563"/>
                </a:solidFill>
                <a:latin typeface="Ubuntu"/>
                <a:ea typeface="Ubuntu"/>
                <a:cs typeface="Ubuntu"/>
                <a:sym typeface="Ubuntu"/>
              </a:rPr>
              <a:t>Творчі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проекти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Програма</a:t>
            </a:r>
            <a:r>
              <a:rPr lang="en-US" sz="1200" b="0" i="0" u="none" strike="noStrike" cap="none" dirty="0">
                <a:solidFill>
                  <a:srgbClr val="1B3563"/>
                </a:solidFill>
                <a:latin typeface="Ubuntu"/>
                <a:ea typeface="Ubuntu"/>
                <a:cs typeface="Ubuntu"/>
                <a:sym typeface="Ubuntu"/>
              </a:rPr>
              <a:t> Creative Ireland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її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стратегічні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партнери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розробили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кілька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творчих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проектів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які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були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реалізовані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день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заходу</a:t>
            </a:r>
            <a:r>
              <a:rPr lang="en-US" sz="1200" b="0" i="0" u="none" strike="noStrike" cap="none" dirty="0">
                <a:solidFill>
                  <a:srgbClr val="1B3563"/>
                </a:solidFill>
                <a:latin typeface="Ubuntu"/>
                <a:ea typeface="Ubuntu"/>
                <a:cs typeface="Ubuntu"/>
                <a:sym typeface="Ubuntu"/>
              </a:rPr>
              <a:t>: Irish Street Arts, Circus, and Spectacle Network (ISACS) </a:t>
            </a:r>
            <a:r>
              <a:rPr lang="en-US" sz="1200" b="0" i="0" u="none" strike="noStrike" cap="none" dirty="0" err="1">
                <a:solidFill>
                  <a:srgbClr val="1B3563"/>
                </a:solidFill>
                <a:latin typeface="Ubuntu"/>
                <a:ea typeface="Ubuntu"/>
                <a:cs typeface="Ubuntu"/>
                <a:sym typeface="Ubuntu"/>
              </a:rPr>
              <a:t>організували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відкритих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дверей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для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молоді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щоб</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вона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могла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ознайомитися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цирковими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навичками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вуличними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виставами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спеціальних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залах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Клауджордані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Корку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Дубліні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Голуеї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Також</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були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доступні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онлайн-уроки</a:t>
            </a:r>
            <a:endParaRPr dirty="0"/>
          </a:p>
          <a:p>
            <a:pPr marL="0" marR="0" lvl="0" indent="0" algn="l" rtl="0">
              <a:lnSpc>
                <a:spcPct val="108000"/>
              </a:lnSpc>
              <a:spcBef>
                <a:spcPts val="0"/>
              </a:spcBef>
              <a:spcAft>
                <a:spcPts val="0"/>
              </a:spcAft>
              <a:buNone/>
            </a:pPr>
            <a:r>
              <a:rPr lang="en-US" sz="1200" b="0" i="0" u="none" strike="noStrike" cap="none" dirty="0">
                <a:solidFill>
                  <a:srgbClr val="1B3563"/>
                </a:solidFill>
                <a:latin typeface="Ubuntu"/>
                <a:ea typeface="Ubuntu"/>
                <a:cs typeface="Ubuntu"/>
                <a:sym typeface="Ubuntu"/>
              </a:rPr>
              <a:t>.</a:t>
            </a:r>
            <a:endParaRPr dirty="0"/>
          </a:p>
          <a:p>
            <a:pPr marL="0" marR="0" lvl="0" indent="0" algn="l" rtl="0">
              <a:lnSpc>
                <a:spcPct val="108000"/>
              </a:lnSpc>
              <a:spcBef>
                <a:spcPts val="0"/>
              </a:spcBef>
              <a:spcAft>
                <a:spcPts val="0"/>
              </a:spcAft>
              <a:buNone/>
            </a:pPr>
            <a:r>
              <a:rPr lang="en-US" sz="1200" b="0" i="0" u="none" strike="noStrike" cap="none" dirty="0">
                <a:solidFill>
                  <a:srgbClr val="1B3563"/>
                </a:solidFill>
                <a:latin typeface="Ubuntu"/>
                <a:ea typeface="Ubuntu"/>
                <a:cs typeface="Ubuntu"/>
                <a:sym typeface="Ubuntu"/>
              </a:rPr>
              <a:t> </a:t>
            </a:r>
            <a:endParaRPr dirty="0"/>
          </a:p>
          <a:p>
            <a:pPr marL="0" marR="0" lvl="0" indent="0" algn="l" rtl="0">
              <a:lnSpc>
                <a:spcPct val="108000"/>
              </a:lnSpc>
              <a:spcBef>
                <a:spcPts val="0"/>
              </a:spcBef>
              <a:spcAft>
                <a:spcPts val="0"/>
              </a:spcAft>
              <a:buNone/>
            </a:pPr>
            <a:r>
              <a:rPr lang="en-US" sz="1200" b="0" i="0" u="none" strike="noStrike" cap="none" dirty="0">
                <a:solidFill>
                  <a:srgbClr val="1B3563"/>
                </a:solidFill>
                <a:latin typeface="Ubuntu"/>
                <a:ea typeface="Ubuntu"/>
                <a:cs typeface="Ubuntu"/>
                <a:sym typeface="Ubuntu"/>
              </a:rPr>
              <a:t>4. </a:t>
            </a:r>
            <a:r>
              <a:rPr lang="en-US" sz="1200" b="0" i="0" u="none" strike="noStrike" cap="none" dirty="0" err="1">
                <a:solidFill>
                  <a:srgbClr val="1B3563"/>
                </a:solidFill>
                <a:latin typeface="Ubuntu"/>
                <a:ea typeface="Ubuntu"/>
                <a:cs typeface="Ubuntu"/>
                <a:sym typeface="Ubuntu"/>
              </a:rPr>
              <a:t>Програма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для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всієї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острова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Відповідно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цілей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урядової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ініціативи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Спільний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острів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Cruinniú</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na</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nÓg</a:t>
            </a:r>
            <a:r>
              <a:rPr lang="en-US" sz="1200" b="0" i="0" u="none" strike="noStrike" cap="none" dirty="0">
                <a:solidFill>
                  <a:srgbClr val="1B3563"/>
                </a:solidFill>
                <a:latin typeface="Ubuntu"/>
                <a:ea typeface="Ubuntu"/>
                <a:cs typeface="Ubuntu"/>
                <a:sym typeface="Ubuntu"/>
              </a:rPr>
              <a:t> 2023 </a:t>
            </a:r>
            <a:r>
              <a:rPr lang="en-US" sz="1200" b="0" i="0" u="none" strike="noStrike" cap="none" dirty="0" err="1">
                <a:solidFill>
                  <a:srgbClr val="1B3563"/>
                </a:solidFill>
                <a:latin typeface="Ubuntu"/>
                <a:ea typeface="Ubuntu"/>
                <a:cs typeface="Ubuntu"/>
                <a:sym typeface="Ubuntu"/>
              </a:rPr>
              <a:t>була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розроблена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для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всієї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острова</a:t>
            </a:r>
            <a:r>
              <a:rPr lang="en-US" sz="1200" b="0" i="0" u="none" strike="noStrike" cap="none" dirty="0">
                <a:solidFill>
                  <a:srgbClr val="1B3563"/>
                </a:solidFill>
                <a:latin typeface="Ubuntu"/>
                <a:ea typeface="Ubuntu"/>
                <a:cs typeface="Ubuntu"/>
                <a:sym typeface="Ubuntu"/>
              </a:rPr>
              <a:t>. Міжспільнотні </a:t>
            </a:r>
            <a:r>
              <a:rPr lang="en-US" sz="1200" b="0" i="0" u="none" strike="noStrike" cap="none" dirty="0" err="1">
                <a:solidFill>
                  <a:srgbClr val="1B3563"/>
                </a:solidFill>
                <a:latin typeface="Ubuntu"/>
                <a:ea typeface="Ubuntu"/>
                <a:cs typeface="Ubuntu"/>
                <a:sym typeface="Ubuntu"/>
              </a:rPr>
              <a:t>заходи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об'єднали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дітей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молодь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обох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боків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кордону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сприяючи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співпраці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налагодженню</a:t>
            </a:r>
            <a:r>
              <a:rPr lang="en-US" sz="1200" b="0" i="0" u="none" strike="noStrike" cap="none" dirty="0">
                <a:solidFill>
                  <a:srgbClr val="1B3563"/>
                </a:solidFill>
                <a:latin typeface="Ubuntu"/>
                <a:ea typeface="Ubuntu"/>
                <a:cs typeface="Ubuntu"/>
                <a:sym typeface="Ubuntu"/>
              </a:rPr>
              <a:t> зв'язків.</a:t>
            </a:r>
            <a:endParaRPr dirty="0"/>
          </a:p>
          <a:p>
            <a:pPr marL="0" marR="0" lvl="0" indent="0" algn="l" rtl="0">
              <a:lnSpc>
                <a:spcPct val="108000"/>
              </a:lnSpc>
              <a:spcBef>
                <a:spcPts val="0"/>
              </a:spcBef>
              <a:spcAft>
                <a:spcPts val="0"/>
              </a:spcAft>
              <a:buNone/>
            </a:pPr>
            <a:endParaRPr sz="1200" b="0" i="0" u="none" strike="noStrike" cap="none" dirty="0">
              <a:solidFill>
                <a:srgbClr val="1B3563"/>
              </a:solidFill>
              <a:latin typeface="Ubuntu"/>
              <a:ea typeface="Ubuntu"/>
              <a:cs typeface="Ubuntu"/>
              <a:sym typeface="Ubuntu"/>
            </a:endParaRPr>
          </a:p>
        </p:txBody>
      </p:sp>
      <p:grpSp>
        <p:nvGrpSpPr>
          <p:cNvPr id="213" name="Google Shape;213;p4"/>
          <p:cNvGrpSpPr/>
          <p:nvPr/>
        </p:nvGrpSpPr>
        <p:grpSpPr>
          <a:xfrm>
            <a:off x="273313" y="2613722"/>
            <a:ext cx="1631854" cy="431008"/>
            <a:chOff x="0" y="0"/>
            <a:chExt cx="2175805" cy="574678"/>
          </a:xfrm>
        </p:grpSpPr>
        <p:grpSp>
          <p:nvGrpSpPr>
            <p:cNvPr id="214" name="Google Shape;214;p4"/>
            <p:cNvGrpSpPr/>
            <p:nvPr/>
          </p:nvGrpSpPr>
          <p:grpSpPr>
            <a:xfrm>
              <a:off x="0" y="0"/>
              <a:ext cx="2175805" cy="574678"/>
              <a:chOff x="0" y="0"/>
              <a:chExt cx="529045" cy="139732"/>
            </a:xfrm>
          </p:grpSpPr>
          <p:sp>
            <p:nvSpPr>
              <p:cNvPr id="215" name="Google Shape;215;p4"/>
              <p:cNvSpPr/>
              <p:nvPr/>
            </p:nvSpPr>
            <p:spPr>
              <a:xfrm>
                <a:off x="0" y="0"/>
                <a:ext cx="529045" cy="139732"/>
              </a:xfrm>
              <a:custGeom>
                <a:avLst/>
                <a:gdLst/>
                <a:ahLst/>
                <a:cxnLst/>
                <a:rect l="l" t="t" r="r" b="b"/>
                <a:pathLst>
                  <a:path w="529045" h="139732" extrusionOk="0">
                    <a:moveTo>
                      <a:pt x="0" y="0"/>
                    </a:moveTo>
                    <a:lnTo>
                      <a:pt x="529045" y="0"/>
                    </a:lnTo>
                    <a:lnTo>
                      <a:pt x="529045"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216" name="Google Shape;216;p4"/>
              <p:cNvSpPr txBox="1"/>
              <p:nvPr/>
            </p:nvSpPr>
            <p:spPr>
              <a:xfrm>
                <a:off x="0" y="0"/>
                <a:ext cx="529045"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17" name="Google Shape;217;p4"/>
            <p:cNvSpPr txBox="1"/>
            <p:nvPr/>
          </p:nvSpPr>
          <p:spPr>
            <a:xfrm>
              <a:off x="60980" y="125033"/>
              <a:ext cx="2053845" cy="324612"/>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sz="1599" b="1" i="0" u="none" strike="noStrike" cap="none">
                  <a:solidFill>
                    <a:srgbClr val="FFFFFF"/>
                  </a:solidFill>
                  <a:latin typeface="Ubuntu"/>
                  <a:ea typeface="Ubuntu"/>
                  <a:cs typeface="Ubuntu"/>
                  <a:sym typeface="Ubuntu"/>
                </a:rPr>
                <a:t>ОПИС</a:t>
              </a:r>
              <a:endParaRPr/>
            </a:p>
          </p:txBody>
        </p:sp>
      </p:grpSp>
      <p:grpSp>
        <p:nvGrpSpPr>
          <p:cNvPr id="218" name="Google Shape;218;p4"/>
          <p:cNvGrpSpPr/>
          <p:nvPr/>
        </p:nvGrpSpPr>
        <p:grpSpPr>
          <a:xfrm>
            <a:off x="122896" y="5780200"/>
            <a:ext cx="3253148" cy="431008"/>
            <a:chOff x="-200556" y="0"/>
            <a:chExt cx="4337531" cy="574678"/>
          </a:xfrm>
        </p:grpSpPr>
        <p:grpSp>
          <p:nvGrpSpPr>
            <p:cNvPr id="219" name="Google Shape;219;p4"/>
            <p:cNvGrpSpPr/>
            <p:nvPr/>
          </p:nvGrpSpPr>
          <p:grpSpPr>
            <a:xfrm>
              <a:off x="0" y="0"/>
              <a:ext cx="3936419" cy="574678"/>
              <a:chOff x="0" y="0"/>
              <a:chExt cx="957136" cy="139732"/>
            </a:xfrm>
          </p:grpSpPr>
          <p:sp>
            <p:nvSpPr>
              <p:cNvPr id="220" name="Google Shape;220;p4"/>
              <p:cNvSpPr/>
              <p:nvPr/>
            </p:nvSpPr>
            <p:spPr>
              <a:xfrm>
                <a:off x="0" y="0"/>
                <a:ext cx="957136" cy="139732"/>
              </a:xfrm>
              <a:custGeom>
                <a:avLst/>
                <a:gdLst/>
                <a:ahLst/>
                <a:cxnLst/>
                <a:rect l="l" t="t" r="r" b="b"/>
                <a:pathLst>
                  <a:path w="957136" h="139732" extrusionOk="0">
                    <a:moveTo>
                      <a:pt x="0" y="0"/>
                    </a:moveTo>
                    <a:lnTo>
                      <a:pt x="957136" y="0"/>
                    </a:lnTo>
                    <a:lnTo>
                      <a:pt x="957136"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221" name="Google Shape;221;p4"/>
              <p:cNvSpPr txBox="1"/>
              <p:nvPr/>
            </p:nvSpPr>
            <p:spPr>
              <a:xfrm>
                <a:off x="0" y="0"/>
                <a:ext cx="957136"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22" name="Google Shape;222;p4"/>
            <p:cNvSpPr txBox="1"/>
            <p:nvPr/>
          </p:nvSpPr>
          <p:spPr>
            <a:xfrm>
              <a:off x="-200556" y="119049"/>
              <a:ext cx="4337531" cy="310256"/>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b="1" i="0" u="none" strike="noStrike" cap="none" dirty="0">
                  <a:solidFill>
                    <a:srgbClr val="FFFFFF"/>
                  </a:solidFill>
                  <a:latin typeface="Ubuntu"/>
                  <a:ea typeface="Ubuntu"/>
                  <a:cs typeface="Ubuntu"/>
                  <a:sym typeface="Ubuntu"/>
                </a:rPr>
                <a:t>ЗАСТОСОВАНА МЕТОДОЛОГІЯ</a:t>
              </a:r>
              <a:endParaRPr dirty="0"/>
            </a:p>
          </p:txBody>
        </p:sp>
      </p:grpSp>
      <p:grpSp>
        <p:nvGrpSpPr>
          <p:cNvPr id="223" name="Google Shape;223;p4"/>
          <p:cNvGrpSpPr/>
          <p:nvPr/>
        </p:nvGrpSpPr>
        <p:grpSpPr>
          <a:xfrm>
            <a:off x="273313" y="348891"/>
            <a:ext cx="3506687" cy="611221"/>
            <a:chOff x="0" y="0"/>
            <a:chExt cx="4675583" cy="814962"/>
          </a:xfrm>
        </p:grpSpPr>
        <p:grpSp>
          <p:nvGrpSpPr>
            <p:cNvPr id="224" name="Google Shape;224;p4"/>
            <p:cNvGrpSpPr/>
            <p:nvPr/>
          </p:nvGrpSpPr>
          <p:grpSpPr>
            <a:xfrm>
              <a:off x="0" y="0"/>
              <a:ext cx="4675583" cy="814962"/>
              <a:chOff x="0" y="0"/>
              <a:chExt cx="1136863" cy="198157"/>
            </a:xfrm>
          </p:grpSpPr>
          <p:sp>
            <p:nvSpPr>
              <p:cNvPr id="225" name="Google Shape;225;p4"/>
              <p:cNvSpPr/>
              <p:nvPr/>
            </p:nvSpPr>
            <p:spPr>
              <a:xfrm>
                <a:off x="0" y="0"/>
                <a:ext cx="1136863" cy="198157"/>
              </a:xfrm>
              <a:custGeom>
                <a:avLst/>
                <a:gdLst/>
                <a:ahLst/>
                <a:cxnLst/>
                <a:rect l="l" t="t" r="r" b="b"/>
                <a:pathLst>
                  <a:path w="1136863" h="198157" extrusionOk="0">
                    <a:moveTo>
                      <a:pt x="0" y="0"/>
                    </a:moveTo>
                    <a:lnTo>
                      <a:pt x="1136863" y="0"/>
                    </a:lnTo>
                    <a:lnTo>
                      <a:pt x="1136863" y="198157"/>
                    </a:lnTo>
                    <a:lnTo>
                      <a:pt x="0" y="198157"/>
                    </a:lnTo>
                    <a:close/>
                  </a:path>
                </a:pathLst>
              </a:custGeom>
              <a:gradFill>
                <a:gsLst>
                  <a:gs pos="0">
                    <a:srgbClr val="49C3CE"/>
                  </a:gs>
                  <a:gs pos="50980">
                    <a:srgbClr val="9854A1"/>
                  </a:gs>
                  <a:gs pos="100000">
                    <a:srgbClr val="F26F72"/>
                  </a:gs>
                </a:gsLst>
                <a:lin ang="12000000" scaled="0"/>
              </a:gradFill>
              <a:ln>
                <a:noFill/>
              </a:ln>
            </p:spPr>
          </p:sp>
          <p:sp>
            <p:nvSpPr>
              <p:cNvPr id="226" name="Google Shape;226;p4"/>
              <p:cNvSpPr txBox="1"/>
              <p:nvPr/>
            </p:nvSpPr>
            <p:spPr>
              <a:xfrm>
                <a:off x="0" y="0"/>
                <a:ext cx="1136863" cy="198157"/>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27" name="Google Shape;227;p4"/>
            <p:cNvSpPr txBox="1"/>
            <p:nvPr/>
          </p:nvSpPr>
          <p:spPr>
            <a:xfrm>
              <a:off x="131040" y="144083"/>
              <a:ext cx="4413503" cy="545846"/>
            </a:xfrm>
            <a:prstGeom prst="rect">
              <a:avLst/>
            </a:prstGeom>
            <a:noFill/>
            <a:ln>
              <a:noFill/>
            </a:ln>
          </p:spPr>
          <p:txBody>
            <a:bodyPr spcFirstLastPara="1" wrap="square" lIns="0" tIns="0" rIns="0" bIns="0" anchor="t" anchorCtr="0">
              <a:spAutoFit/>
            </a:bodyPr>
            <a:lstStyle/>
            <a:p>
              <a:pPr marL="0" marR="0" lvl="0" indent="0" algn="l" rtl="0">
                <a:lnSpc>
                  <a:spcPct val="108002"/>
                </a:lnSpc>
                <a:spcBef>
                  <a:spcPts val="0"/>
                </a:spcBef>
                <a:spcAft>
                  <a:spcPts val="0"/>
                </a:spcAft>
                <a:buNone/>
              </a:pPr>
              <a:r>
                <a:rPr lang="en-US" sz="2799" b="1" i="0" u="none" strike="noStrike" cap="none" dirty="0">
                  <a:solidFill>
                    <a:srgbClr val="FFFFFF"/>
                  </a:solidFill>
                  <a:latin typeface="Ubuntu"/>
                  <a:ea typeface="Ubuntu"/>
                  <a:cs typeface="Ubuntu"/>
                  <a:sym typeface="Ubuntu"/>
                </a:rPr>
                <a:t>CRUINNIU NA NOG </a:t>
              </a:r>
              <a:endParaRPr dirty="0"/>
            </a:p>
          </p:txBody>
        </p:sp>
      </p:grpSp>
      <p:sp>
        <p:nvSpPr>
          <p:cNvPr id="228" name="Google Shape;228;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229" name="Google Shape;229;p4"/>
          <p:cNvSpPr txBox="1"/>
          <p:nvPr/>
        </p:nvSpPr>
        <p:spPr>
          <a:xfrm>
            <a:off x="5302250" y="10315575"/>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4</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grpSp>
        <p:nvGrpSpPr>
          <p:cNvPr id="234" name="Google Shape;234;p5"/>
          <p:cNvGrpSpPr/>
          <p:nvPr/>
        </p:nvGrpSpPr>
        <p:grpSpPr>
          <a:xfrm>
            <a:off x="7395738" y="7697079"/>
            <a:ext cx="118846" cy="2846949"/>
            <a:chOff x="0" y="1"/>
            <a:chExt cx="158463" cy="3795931"/>
          </a:xfrm>
        </p:grpSpPr>
        <p:sp>
          <p:nvSpPr>
            <p:cNvPr id="235" name="Google Shape;235;p5"/>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236" name="Google Shape;236;p5"/>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1B3563"/>
                  </a:solidFill>
                  <a:latin typeface="Ubuntu"/>
                  <a:ea typeface="Ubuntu"/>
                  <a:cs typeface="Ubuntu"/>
                  <a:sym typeface="Ubuntu"/>
                </a:rPr>
                <a:t>Посібник з кращих практик «Мій мир» </a:t>
              </a:r>
              <a:endParaRPr/>
            </a:p>
          </p:txBody>
        </p:sp>
      </p:grpSp>
      <p:grpSp>
        <p:nvGrpSpPr>
          <p:cNvPr id="237" name="Google Shape;237;p5"/>
          <p:cNvGrpSpPr/>
          <p:nvPr/>
        </p:nvGrpSpPr>
        <p:grpSpPr>
          <a:xfrm>
            <a:off x="7548138" y="7849479"/>
            <a:ext cx="118846" cy="2846949"/>
            <a:chOff x="0" y="1"/>
            <a:chExt cx="158463" cy="3795931"/>
          </a:xfrm>
        </p:grpSpPr>
        <p:sp>
          <p:nvSpPr>
            <p:cNvPr id="238" name="Google Shape;238;p5"/>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239" name="Google Shape;239;p5"/>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002060"/>
                  </a:solidFill>
                  <a:latin typeface="Ubuntu"/>
                  <a:ea typeface="Ubuntu"/>
                  <a:cs typeface="Ubuntu"/>
                  <a:sym typeface="Ubuntu"/>
                </a:rPr>
                <a:t>Музика для молоді: дорожня карта підходу до побудови миру </a:t>
              </a:r>
              <a:endParaRPr/>
            </a:p>
          </p:txBody>
        </p:sp>
      </p:grpSp>
      <p:sp>
        <p:nvSpPr>
          <p:cNvPr id="240" name="Google Shape;240;p5"/>
          <p:cNvSpPr/>
          <p:nvPr/>
        </p:nvSpPr>
        <p:spPr>
          <a:xfrm>
            <a:off x="2563913" y="654502"/>
            <a:ext cx="4345768" cy="6329061"/>
          </a:xfrm>
          <a:custGeom>
            <a:avLst/>
            <a:gdLst/>
            <a:ahLst/>
            <a:cxnLst/>
            <a:rect l="l" t="t" r="r" b="b"/>
            <a:pathLst>
              <a:path w="4345768" h="6329061" extrusionOk="0">
                <a:moveTo>
                  <a:pt x="0" y="0"/>
                </a:moveTo>
                <a:lnTo>
                  <a:pt x="4345768" y="0"/>
                </a:lnTo>
                <a:lnTo>
                  <a:pt x="4345768" y="6329061"/>
                </a:lnTo>
                <a:lnTo>
                  <a:pt x="0" y="6329061"/>
                </a:lnTo>
                <a:lnTo>
                  <a:pt x="0" y="0"/>
                </a:lnTo>
                <a:close/>
              </a:path>
            </a:pathLst>
          </a:custGeom>
          <a:blipFill rotWithShape="1">
            <a:blip r:embed="rId4">
              <a:alphaModFix/>
            </a:blip>
            <a:stretch>
              <a:fillRect t="-2994"/>
            </a:stretch>
          </a:blipFill>
          <a:ln>
            <a:noFill/>
          </a:ln>
        </p:spPr>
      </p:sp>
      <p:grpSp>
        <p:nvGrpSpPr>
          <p:cNvPr id="241" name="Google Shape;241;p5"/>
          <p:cNvGrpSpPr/>
          <p:nvPr/>
        </p:nvGrpSpPr>
        <p:grpSpPr>
          <a:xfrm>
            <a:off x="171468" y="5584403"/>
            <a:ext cx="4565329" cy="4195423"/>
            <a:chOff x="0" y="0"/>
            <a:chExt cx="1636111" cy="1503545"/>
          </a:xfrm>
        </p:grpSpPr>
        <p:sp>
          <p:nvSpPr>
            <p:cNvPr id="242" name="Google Shape;242;p5"/>
            <p:cNvSpPr/>
            <p:nvPr/>
          </p:nvSpPr>
          <p:spPr>
            <a:xfrm>
              <a:off x="0" y="0"/>
              <a:ext cx="1636111" cy="1503545"/>
            </a:xfrm>
            <a:custGeom>
              <a:avLst/>
              <a:gdLst/>
              <a:ahLst/>
              <a:cxnLst/>
              <a:rect l="l" t="t" r="r" b="b"/>
              <a:pathLst>
                <a:path w="1636111" h="1503545" extrusionOk="0">
                  <a:moveTo>
                    <a:pt x="0" y="0"/>
                  </a:moveTo>
                  <a:lnTo>
                    <a:pt x="1636111" y="0"/>
                  </a:lnTo>
                  <a:lnTo>
                    <a:pt x="1636111" y="1503545"/>
                  </a:lnTo>
                  <a:lnTo>
                    <a:pt x="0" y="1503545"/>
                  </a:lnTo>
                  <a:close/>
                </a:path>
              </a:pathLst>
            </a:custGeom>
            <a:solidFill>
              <a:srgbClr val="1B3563"/>
            </a:solidFill>
            <a:ln>
              <a:noFill/>
            </a:ln>
          </p:spPr>
        </p:sp>
        <p:sp>
          <p:nvSpPr>
            <p:cNvPr id="243" name="Google Shape;243;p5"/>
            <p:cNvSpPr txBox="1"/>
            <p:nvPr/>
          </p:nvSpPr>
          <p:spPr>
            <a:xfrm>
              <a:off x="0" y="0"/>
              <a:ext cx="1636111" cy="1503545"/>
            </a:xfrm>
            <a:prstGeom prst="rect">
              <a:avLst/>
            </a:prstGeom>
            <a:noFill/>
            <a:ln>
              <a:noFill/>
            </a:ln>
          </p:spPr>
          <p:txBody>
            <a:bodyPr spcFirstLastPara="1" wrap="square" lIns="50800" tIns="50800" rIns="50800" bIns="50800" anchor="ctr" anchorCtr="0">
              <a:noAutofit/>
            </a:bodyPr>
            <a:lstStyle/>
            <a:p>
              <a:pPr marL="0" marR="0" lvl="0" indent="0" algn="ctr" rtl="0">
                <a:lnSpc>
                  <a:spcPct val="95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44" name="Google Shape;244;p5"/>
          <p:cNvGrpSpPr/>
          <p:nvPr/>
        </p:nvGrpSpPr>
        <p:grpSpPr>
          <a:xfrm>
            <a:off x="1275989" y="5440899"/>
            <a:ext cx="2356286" cy="431008"/>
            <a:chOff x="0" y="0"/>
            <a:chExt cx="3141714" cy="574678"/>
          </a:xfrm>
        </p:grpSpPr>
        <p:grpSp>
          <p:nvGrpSpPr>
            <p:cNvPr id="245" name="Google Shape;245;p5"/>
            <p:cNvGrpSpPr/>
            <p:nvPr/>
          </p:nvGrpSpPr>
          <p:grpSpPr>
            <a:xfrm>
              <a:off x="0" y="0"/>
              <a:ext cx="3141714" cy="574678"/>
              <a:chOff x="0" y="0"/>
              <a:chExt cx="763905" cy="139732"/>
            </a:xfrm>
          </p:grpSpPr>
          <p:sp>
            <p:nvSpPr>
              <p:cNvPr id="246" name="Google Shape;246;p5"/>
              <p:cNvSpPr/>
              <p:nvPr/>
            </p:nvSpPr>
            <p:spPr>
              <a:xfrm>
                <a:off x="0" y="0"/>
                <a:ext cx="763905" cy="139732"/>
              </a:xfrm>
              <a:custGeom>
                <a:avLst/>
                <a:gdLst/>
                <a:ahLst/>
                <a:cxnLst/>
                <a:rect l="l" t="t" r="r" b="b"/>
                <a:pathLst>
                  <a:path w="763905" h="139732" extrusionOk="0">
                    <a:moveTo>
                      <a:pt x="0" y="0"/>
                    </a:moveTo>
                    <a:lnTo>
                      <a:pt x="763905" y="0"/>
                    </a:lnTo>
                    <a:lnTo>
                      <a:pt x="763905"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247" name="Google Shape;247;p5"/>
              <p:cNvSpPr txBox="1"/>
              <p:nvPr/>
            </p:nvSpPr>
            <p:spPr>
              <a:xfrm>
                <a:off x="0" y="0"/>
                <a:ext cx="763905"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48" name="Google Shape;248;p5"/>
            <p:cNvSpPr txBox="1"/>
            <p:nvPr/>
          </p:nvSpPr>
          <p:spPr>
            <a:xfrm>
              <a:off x="88051" y="125033"/>
              <a:ext cx="2965612" cy="324612"/>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sz="1599" b="1" i="0" u="none" strike="noStrike" cap="none">
                  <a:solidFill>
                    <a:srgbClr val="FFFFFF"/>
                  </a:solidFill>
                  <a:latin typeface="Ubuntu"/>
                  <a:ea typeface="Ubuntu"/>
                  <a:cs typeface="Ubuntu"/>
                  <a:sym typeface="Ubuntu"/>
                </a:rPr>
                <a:t>ОСНОВНІ РЕЗУЛЬТАТИ</a:t>
              </a:r>
              <a:endParaRPr/>
            </a:p>
          </p:txBody>
        </p:sp>
      </p:grpSp>
      <p:sp>
        <p:nvSpPr>
          <p:cNvPr id="249" name="Google Shape;249;p5"/>
          <p:cNvSpPr/>
          <p:nvPr/>
        </p:nvSpPr>
        <p:spPr>
          <a:xfrm>
            <a:off x="5617138" y="575787"/>
            <a:ext cx="1642216" cy="1642216"/>
          </a:xfrm>
          <a:custGeom>
            <a:avLst/>
            <a:gdLst/>
            <a:ahLst/>
            <a:cxnLst/>
            <a:rect l="l" t="t" r="r" b="b"/>
            <a:pathLst>
              <a:path w="812800" h="812800" extrusionOk="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0" name="Google Shape;250;p5"/>
          <p:cNvGrpSpPr/>
          <p:nvPr/>
        </p:nvGrpSpPr>
        <p:grpSpPr>
          <a:xfrm>
            <a:off x="273313" y="348891"/>
            <a:ext cx="3506687" cy="611221"/>
            <a:chOff x="0" y="0"/>
            <a:chExt cx="4675583" cy="814962"/>
          </a:xfrm>
        </p:grpSpPr>
        <p:grpSp>
          <p:nvGrpSpPr>
            <p:cNvPr id="251" name="Google Shape;251;p5"/>
            <p:cNvGrpSpPr/>
            <p:nvPr/>
          </p:nvGrpSpPr>
          <p:grpSpPr>
            <a:xfrm>
              <a:off x="0" y="0"/>
              <a:ext cx="4675583" cy="814962"/>
              <a:chOff x="0" y="0"/>
              <a:chExt cx="1136863" cy="198157"/>
            </a:xfrm>
          </p:grpSpPr>
          <p:sp>
            <p:nvSpPr>
              <p:cNvPr id="252" name="Google Shape;252;p5"/>
              <p:cNvSpPr/>
              <p:nvPr/>
            </p:nvSpPr>
            <p:spPr>
              <a:xfrm>
                <a:off x="0" y="0"/>
                <a:ext cx="1136863" cy="198157"/>
              </a:xfrm>
              <a:custGeom>
                <a:avLst/>
                <a:gdLst/>
                <a:ahLst/>
                <a:cxnLst/>
                <a:rect l="l" t="t" r="r" b="b"/>
                <a:pathLst>
                  <a:path w="1136863" h="198157" extrusionOk="0">
                    <a:moveTo>
                      <a:pt x="0" y="0"/>
                    </a:moveTo>
                    <a:lnTo>
                      <a:pt x="1136863" y="0"/>
                    </a:lnTo>
                    <a:lnTo>
                      <a:pt x="1136863" y="198157"/>
                    </a:lnTo>
                    <a:lnTo>
                      <a:pt x="0" y="198157"/>
                    </a:lnTo>
                    <a:close/>
                  </a:path>
                </a:pathLst>
              </a:custGeom>
              <a:gradFill>
                <a:gsLst>
                  <a:gs pos="0">
                    <a:srgbClr val="49C3CE"/>
                  </a:gs>
                  <a:gs pos="50980">
                    <a:srgbClr val="9854A1"/>
                  </a:gs>
                  <a:gs pos="100000">
                    <a:srgbClr val="F26F72"/>
                  </a:gs>
                </a:gsLst>
                <a:lin ang="12000000" scaled="0"/>
              </a:gradFill>
              <a:ln>
                <a:noFill/>
              </a:ln>
            </p:spPr>
          </p:sp>
          <p:sp>
            <p:nvSpPr>
              <p:cNvPr id="253" name="Google Shape;253;p5"/>
              <p:cNvSpPr txBox="1"/>
              <p:nvPr/>
            </p:nvSpPr>
            <p:spPr>
              <a:xfrm>
                <a:off x="0" y="0"/>
                <a:ext cx="1136863" cy="198157"/>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54" name="Google Shape;254;p5"/>
            <p:cNvSpPr txBox="1"/>
            <p:nvPr/>
          </p:nvSpPr>
          <p:spPr>
            <a:xfrm>
              <a:off x="131040" y="144083"/>
              <a:ext cx="4413503" cy="545846"/>
            </a:xfrm>
            <a:prstGeom prst="rect">
              <a:avLst/>
            </a:prstGeom>
            <a:noFill/>
            <a:ln>
              <a:noFill/>
            </a:ln>
          </p:spPr>
          <p:txBody>
            <a:bodyPr spcFirstLastPara="1" wrap="square" lIns="0" tIns="0" rIns="0" bIns="0" anchor="t" anchorCtr="0">
              <a:spAutoFit/>
            </a:bodyPr>
            <a:lstStyle/>
            <a:p>
              <a:pPr marL="0" marR="0" lvl="0" indent="0" algn="l" rtl="0">
                <a:lnSpc>
                  <a:spcPct val="108002"/>
                </a:lnSpc>
                <a:spcBef>
                  <a:spcPts val="0"/>
                </a:spcBef>
                <a:spcAft>
                  <a:spcPts val="0"/>
                </a:spcAft>
                <a:buNone/>
              </a:pPr>
              <a:r>
                <a:rPr lang="en-US" sz="2799" b="1" i="0" u="none" strike="noStrike" cap="none">
                  <a:solidFill>
                    <a:srgbClr val="FFFFFF"/>
                  </a:solidFill>
                  <a:latin typeface="Ubuntu"/>
                  <a:ea typeface="Ubuntu"/>
                  <a:cs typeface="Ubuntu"/>
                  <a:sym typeface="Ubuntu"/>
                </a:rPr>
                <a:t>CRUINNIU NA NOG </a:t>
              </a:r>
              <a:endParaRPr/>
            </a:p>
          </p:txBody>
        </p:sp>
      </p:grpSp>
      <p:sp>
        <p:nvSpPr>
          <p:cNvPr id="255" name="Google Shape;255;p5"/>
          <p:cNvSpPr txBox="1"/>
          <p:nvPr/>
        </p:nvSpPr>
        <p:spPr>
          <a:xfrm>
            <a:off x="235296" y="6015326"/>
            <a:ext cx="4565329" cy="3788858"/>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1" i="0" u="none" strike="noStrike" cap="none" dirty="0" err="1">
                <a:solidFill>
                  <a:srgbClr val="FFFFFF"/>
                </a:solidFill>
                <a:latin typeface="Ubuntu"/>
                <a:ea typeface="Ubuntu"/>
                <a:cs typeface="Ubuntu"/>
                <a:sym typeface="Ubuntu"/>
              </a:rPr>
              <a:t>Cruinniu</a:t>
            </a:r>
            <a:r>
              <a:rPr lang="en-US" sz="1200" b="1" i="0" u="none" strike="noStrike" cap="none" dirty="0">
                <a:solidFill>
                  <a:srgbClr val="FFFFFF"/>
                </a:solidFill>
                <a:latin typeface="Ubuntu"/>
                <a:ea typeface="Ubuntu"/>
                <a:cs typeface="Ubuntu"/>
                <a:sym typeface="Ubuntu"/>
              </a:rPr>
              <a:t> </a:t>
            </a:r>
            <a:r>
              <a:rPr lang="en-US" sz="1200" b="1" i="0" u="none" strike="noStrike" cap="none" dirty="0" err="1">
                <a:solidFill>
                  <a:srgbClr val="FFFFFF"/>
                </a:solidFill>
                <a:latin typeface="Ubuntu"/>
                <a:ea typeface="Ubuntu"/>
                <a:cs typeface="Ubuntu"/>
                <a:sym typeface="Ubuntu"/>
              </a:rPr>
              <a:t>na</a:t>
            </a:r>
            <a:r>
              <a:rPr lang="en-US" sz="1200" b="1" i="0" u="none" strike="noStrike" cap="none" dirty="0">
                <a:solidFill>
                  <a:srgbClr val="FFFFFF"/>
                </a:solidFill>
                <a:latin typeface="Ubuntu"/>
                <a:ea typeface="Ubuntu"/>
                <a:cs typeface="Ubuntu"/>
                <a:sym typeface="Ubuntu"/>
              </a:rPr>
              <a:t> </a:t>
            </a:r>
            <a:r>
              <a:rPr lang="en-US" sz="1200" b="1" i="0" u="none" strike="noStrike" cap="none" dirty="0" err="1">
                <a:solidFill>
                  <a:srgbClr val="FFFFFF"/>
                </a:solidFill>
                <a:latin typeface="Ubuntu"/>
                <a:ea typeface="Ubuntu"/>
                <a:cs typeface="Ubuntu"/>
                <a:sym typeface="Ubuntu"/>
              </a:rPr>
              <a:t>nOg</a:t>
            </a:r>
            <a:r>
              <a:rPr lang="en-US" sz="1200" b="1" i="0" u="none" strike="noStrike" cap="none" dirty="0">
                <a:solidFill>
                  <a:srgbClr val="FFFFFF"/>
                </a:solidFill>
                <a:latin typeface="Ubuntu"/>
                <a:ea typeface="Ubuntu"/>
                <a:cs typeface="Ubuntu"/>
                <a:sym typeface="Ubuntu"/>
              </a:rPr>
              <a:t> </a:t>
            </a:r>
            <a:r>
              <a:rPr lang="en-US" sz="1200" b="1" i="0" u="none" strike="noStrike" cap="none" dirty="0" err="1">
                <a:solidFill>
                  <a:srgbClr val="FFFFFF"/>
                </a:solidFill>
                <a:latin typeface="Ubuntu"/>
                <a:ea typeface="Ubuntu"/>
                <a:cs typeface="Ubuntu"/>
                <a:sym typeface="Ubuntu"/>
              </a:rPr>
              <a:t>пропонує</a:t>
            </a:r>
            <a:r>
              <a:rPr lang="en-US" sz="1200" b="1" i="0" u="none" strike="noStrike" cap="none" dirty="0">
                <a:solidFill>
                  <a:srgbClr val="FFFFFF"/>
                </a:solidFill>
                <a:latin typeface="Ubuntu"/>
                <a:ea typeface="Ubuntu"/>
                <a:cs typeface="Ubuntu"/>
                <a:sym typeface="Ubuntu"/>
              </a:rPr>
              <a:t> </a:t>
            </a:r>
            <a:r>
              <a:rPr lang="en-US" sz="1200" b="1" i="0" u="none" strike="noStrike" cap="none" dirty="0" err="1">
                <a:solidFill>
                  <a:srgbClr val="FFFFFF"/>
                </a:solidFill>
                <a:latin typeface="Ubuntu"/>
                <a:ea typeface="Ubuntu"/>
                <a:cs typeface="Ubuntu"/>
                <a:sym typeface="Ubuntu"/>
              </a:rPr>
              <a:t>три</a:t>
            </a:r>
            <a:r>
              <a:rPr lang="en-US" sz="1200" b="1" i="0" u="none" strike="noStrike" cap="none" dirty="0">
                <a:solidFill>
                  <a:srgbClr val="FFFFFF"/>
                </a:solidFill>
                <a:latin typeface="Ubuntu"/>
                <a:ea typeface="Ubuntu"/>
                <a:cs typeface="Ubuntu"/>
                <a:sym typeface="Ubuntu"/>
              </a:rPr>
              <a:t> </a:t>
            </a:r>
            <a:r>
              <a:rPr lang="en-US" sz="1200" b="1" i="0" u="none" strike="noStrike" cap="none" dirty="0" err="1">
                <a:solidFill>
                  <a:srgbClr val="FFFFFF"/>
                </a:solidFill>
                <a:latin typeface="Ubuntu"/>
                <a:ea typeface="Ubuntu"/>
                <a:cs typeface="Ubuntu"/>
                <a:sym typeface="Ubuntu"/>
              </a:rPr>
              <a:t>цінні</a:t>
            </a:r>
            <a:r>
              <a:rPr lang="en-US" sz="1200" b="1" i="0" u="none" strike="noStrike" cap="none" dirty="0">
                <a:solidFill>
                  <a:srgbClr val="FFFFFF"/>
                </a:solidFill>
                <a:latin typeface="Ubuntu"/>
                <a:ea typeface="Ubuntu"/>
                <a:cs typeface="Ubuntu"/>
                <a:sym typeface="Ubuntu"/>
              </a:rPr>
              <a:t> </a:t>
            </a:r>
            <a:r>
              <a:rPr lang="en-US" sz="1200" b="1" i="0" u="none" strike="noStrike" cap="none" dirty="0" err="1">
                <a:solidFill>
                  <a:srgbClr val="FFFFFF"/>
                </a:solidFill>
                <a:latin typeface="Ubuntu"/>
                <a:ea typeface="Ubuntu"/>
                <a:cs typeface="Ubuntu"/>
                <a:sym typeface="Ubuntu"/>
              </a:rPr>
              <a:t>уроки</a:t>
            </a:r>
            <a:r>
              <a:rPr lang="en-US" sz="1200" b="1" i="0" u="none" strike="noStrike" cap="none" dirty="0">
                <a:solidFill>
                  <a:srgbClr val="FFFFFF"/>
                </a:solidFill>
                <a:latin typeface="Ubuntu"/>
                <a:ea typeface="Ubuntu"/>
                <a:cs typeface="Ubuntu"/>
                <a:sym typeface="Ubuntu"/>
              </a:rPr>
              <a:t>:</a:t>
            </a:r>
            <a:endParaRPr dirty="0"/>
          </a:p>
          <a:p>
            <a:pPr marL="0" marR="0" lvl="0" indent="0" algn="l" rtl="0">
              <a:lnSpc>
                <a:spcPct val="108000"/>
              </a:lnSpc>
              <a:spcBef>
                <a:spcPts val="0"/>
              </a:spcBef>
              <a:spcAft>
                <a:spcPts val="0"/>
              </a:spcAft>
              <a:buNone/>
            </a:pPr>
            <a:endParaRPr sz="1200" b="1" i="0" u="none" strike="noStrike" cap="none" dirty="0">
              <a:solidFill>
                <a:srgbClr val="FFFFFF"/>
              </a:solidFill>
              <a:latin typeface="Ubuntu"/>
              <a:ea typeface="Ubuntu"/>
              <a:cs typeface="Ubuntu"/>
              <a:sym typeface="Ubuntu"/>
            </a:endParaRPr>
          </a:p>
          <a:p>
            <a:pPr marL="0" marR="0" lvl="0" indent="0" algn="l" rtl="0">
              <a:lnSpc>
                <a:spcPct val="108000"/>
              </a:lnSpc>
              <a:spcBef>
                <a:spcPts val="0"/>
              </a:spcBef>
              <a:spcAft>
                <a:spcPts val="0"/>
              </a:spcAft>
              <a:buNone/>
            </a:pPr>
            <a:r>
              <a:rPr lang="en-US" sz="1200" b="0" i="0" u="none" strike="noStrike" cap="none" dirty="0">
                <a:solidFill>
                  <a:srgbClr val="FFFFFF"/>
                </a:solidFill>
                <a:latin typeface="Ubuntu"/>
                <a:ea typeface="Ubuntu"/>
                <a:cs typeface="Ubuntu"/>
                <a:sym typeface="Ubuntu"/>
              </a:rPr>
              <a:t>1. </a:t>
            </a:r>
            <a:r>
              <a:rPr lang="en-US" sz="1200" b="0" i="0" u="none" strike="noStrike" cap="none" dirty="0" err="1">
                <a:solidFill>
                  <a:srgbClr val="FFFFFF"/>
                </a:solidFill>
                <a:latin typeface="Ubuntu"/>
                <a:ea typeface="Ubuntu"/>
                <a:cs typeface="Ubuntu"/>
                <a:sym typeface="Ubuntu"/>
              </a:rPr>
              <a:t>Розвиток</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творчості</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Cruinniú</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na</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nÓg</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заохочує</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молодь</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досліджувати</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свій</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творчий</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потенціал</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Проект</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надає</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можливість</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спробувати</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нові</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види</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діяльності</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такі</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як</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циркові</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навички</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анімація</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концерти</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живої</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музики</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сучасний</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танець</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тощо</a:t>
            </a:r>
            <a:r>
              <a:rPr lang="en-US" sz="1200" b="0" i="0" u="none" strike="noStrike" cap="none" dirty="0">
                <a:solidFill>
                  <a:srgbClr val="FFFFFF"/>
                </a:solidFill>
                <a:latin typeface="Ubuntu"/>
                <a:ea typeface="Ubuntu"/>
                <a:cs typeface="Ubuntu"/>
                <a:sym typeface="Ubuntu"/>
              </a:rPr>
              <a:t>.</a:t>
            </a:r>
            <a:endParaRPr dirty="0"/>
          </a:p>
          <a:p>
            <a:pPr marL="0" marR="0" lvl="0" indent="0" algn="l" rtl="0">
              <a:lnSpc>
                <a:spcPct val="108000"/>
              </a:lnSpc>
              <a:spcBef>
                <a:spcPts val="0"/>
              </a:spcBef>
              <a:spcAft>
                <a:spcPts val="0"/>
              </a:spcAft>
              <a:buNone/>
            </a:pPr>
            <a:r>
              <a:rPr lang="en-US" sz="1200" b="0" i="0" u="none" strike="noStrike" cap="none" dirty="0">
                <a:solidFill>
                  <a:srgbClr val="FFFFFF"/>
                </a:solidFill>
                <a:latin typeface="Ubuntu"/>
                <a:ea typeface="Ubuntu"/>
                <a:cs typeface="Ubuntu"/>
                <a:sym typeface="Ubuntu"/>
              </a:rPr>
              <a:t>2. </a:t>
            </a:r>
            <a:r>
              <a:rPr lang="en-US" sz="1200" b="0" i="0" u="none" strike="noStrike" cap="none" dirty="0" err="1">
                <a:solidFill>
                  <a:srgbClr val="FFFFFF"/>
                </a:solidFill>
                <a:latin typeface="Ubuntu"/>
                <a:ea typeface="Ubuntu"/>
                <a:cs typeface="Ubuntu"/>
                <a:sym typeface="Ubuntu"/>
              </a:rPr>
              <a:t>Місцева</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залученість</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заходи</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є</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безкоштовними</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місцевими</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та</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базуються</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на</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активностях</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Це</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день</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для</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діяльності</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створення</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та</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творчості</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що</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сприяє</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залученню</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та</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участі</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громади</a:t>
            </a:r>
            <a:endParaRPr dirty="0"/>
          </a:p>
          <a:p>
            <a:pPr marL="0" marR="0" lvl="0" indent="0" algn="l" rtl="0">
              <a:lnSpc>
                <a:spcPct val="108000"/>
              </a:lnSpc>
              <a:spcBef>
                <a:spcPts val="0"/>
              </a:spcBef>
              <a:spcAft>
                <a:spcPts val="0"/>
              </a:spcAft>
              <a:buNone/>
            </a:pPr>
            <a:r>
              <a:rPr lang="en-US" sz="1200" b="0" i="0" u="none" strike="noStrike" cap="none" dirty="0">
                <a:solidFill>
                  <a:srgbClr val="FFFFFF"/>
                </a:solidFill>
                <a:latin typeface="Ubuntu"/>
                <a:ea typeface="Ubuntu"/>
                <a:cs typeface="Ubuntu"/>
                <a:sym typeface="Ubuntu"/>
              </a:rPr>
              <a:t>3. </a:t>
            </a:r>
            <a:r>
              <a:rPr lang="en-US" sz="1200" b="0" i="0" u="none" strike="noStrike" cap="none" dirty="0" err="1">
                <a:solidFill>
                  <a:srgbClr val="FFFFFF"/>
                </a:solidFill>
                <a:latin typeface="Ubuntu"/>
                <a:ea typeface="Ubuntu"/>
                <a:cs typeface="Ubuntu"/>
                <a:sym typeface="Ubuntu"/>
              </a:rPr>
              <a:t>Різноманітні</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заходи</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Тисячі</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дітей</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та</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молоді</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беруть</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участь</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у</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різних</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майстер-класах</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виставах</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кінопоказах</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та</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спеціальних</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заходах</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Діапазон</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заходів</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відображає</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різноманітність</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творчого</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самовираження</a:t>
            </a:r>
            <a:r>
              <a:rPr lang="en-US" sz="1200" b="0" i="0" u="none" strike="noStrike" cap="none" dirty="0">
                <a:solidFill>
                  <a:srgbClr val="FFFFFF"/>
                </a:solidFill>
                <a:latin typeface="Ubuntu"/>
                <a:ea typeface="Ubuntu"/>
                <a:cs typeface="Ubuntu"/>
                <a:sym typeface="Ubuntu"/>
              </a:rPr>
              <a:t>.</a:t>
            </a:r>
            <a:endParaRPr sz="1200" b="0" i="0" u="none" strike="noStrike" cap="none" dirty="0">
              <a:solidFill>
                <a:srgbClr val="FFFFFF"/>
              </a:solidFill>
              <a:latin typeface="Ubuntu"/>
              <a:ea typeface="Ubuntu"/>
              <a:cs typeface="Ubuntu"/>
              <a:sym typeface="Ubuntu"/>
            </a:endParaRPr>
          </a:p>
          <a:p>
            <a:pPr marL="0" marR="0" lvl="0" indent="0" algn="l" rtl="0">
              <a:lnSpc>
                <a:spcPct val="108000"/>
              </a:lnSpc>
              <a:spcBef>
                <a:spcPts val="0"/>
              </a:spcBef>
              <a:spcAft>
                <a:spcPts val="0"/>
              </a:spcAft>
              <a:buNone/>
            </a:pPr>
            <a:r>
              <a:rPr lang="en-US" sz="1200" b="0" i="0" u="none" strike="noStrike" cap="none" dirty="0" err="1">
                <a:solidFill>
                  <a:srgbClr val="FFFFFF"/>
                </a:solidFill>
                <a:latin typeface="Ubuntu"/>
                <a:ea typeface="Ubuntu"/>
                <a:cs typeface="Ubuntu"/>
                <a:sym typeface="Ubuntu"/>
              </a:rPr>
              <a:t>Підсумовуючи</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Cruinniú</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na</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nÓg</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відзначає</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молодіжну</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творчість</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надаючи</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молодим</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умам</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можливість</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досліджувати</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та</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виражати</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себе</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через</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культуру</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та</a:t>
            </a:r>
            <a:r>
              <a:rPr lang="en-US" sz="1200" b="0" i="0" u="none" strike="noStrike" cap="none" dirty="0">
                <a:solidFill>
                  <a:srgbClr val="FFFFFF"/>
                </a:solidFill>
                <a:latin typeface="Ubuntu"/>
                <a:ea typeface="Ubuntu"/>
                <a:cs typeface="Ubuntu"/>
                <a:sym typeface="Ubuntu"/>
              </a:rPr>
              <a:t> </a:t>
            </a:r>
            <a:r>
              <a:rPr lang="en-US" sz="1200" b="0" i="0" u="none" strike="noStrike" cap="none" dirty="0" err="1">
                <a:solidFill>
                  <a:srgbClr val="FFFFFF"/>
                </a:solidFill>
                <a:latin typeface="Ubuntu"/>
                <a:ea typeface="Ubuntu"/>
                <a:cs typeface="Ubuntu"/>
                <a:sym typeface="Ubuntu"/>
              </a:rPr>
              <a:t>мистецтво</a:t>
            </a:r>
            <a:r>
              <a:rPr lang="en-US" sz="1200" b="0" i="0" u="none" strike="noStrike" cap="none" dirty="0">
                <a:solidFill>
                  <a:srgbClr val="FFFFFF"/>
                </a:solidFill>
                <a:latin typeface="Ubuntu"/>
                <a:ea typeface="Ubuntu"/>
                <a:cs typeface="Ubuntu"/>
                <a:sym typeface="Ubuntu"/>
              </a:rPr>
              <a:t>.</a:t>
            </a:r>
            <a:endParaRPr dirty="0"/>
          </a:p>
          <a:p>
            <a:pPr marL="0" marR="0" lvl="0" indent="0" algn="l" rtl="0">
              <a:lnSpc>
                <a:spcPct val="108000"/>
              </a:lnSpc>
              <a:spcBef>
                <a:spcPts val="0"/>
              </a:spcBef>
              <a:spcAft>
                <a:spcPts val="0"/>
              </a:spcAft>
              <a:buNone/>
            </a:pPr>
            <a:endParaRPr sz="1200" b="0" i="0" u="none" strike="noStrike" cap="none" dirty="0">
              <a:solidFill>
                <a:srgbClr val="FFFFFF"/>
              </a:solidFill>
              <a:latin typeface="Ubuntu"/>
              <a:ea typeface="Ubuntu"/>
              <a:cs typeface="Ubuntu"/>
              <a:sym typeface="Ubuntu"/>
            </a:endParaRPr>
          </a:p>
        </p:txBody>
      </p:sp>
      <p:sp>
        <p:nvSpPr>
          <p:cNvPr id="256" name="Google Shape;25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257" name="Google Shape;257;p5"/>
          <p:cNvSpPr txBox="1"/>
          <p:nvPr/>
        </p:nvSpPr>
        <p:spPr>
          <a:xfrm>
            <a:off x="5302250" y="10315575"/>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5</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pSp>
        <p:nvGrpSpPr>
          <p:cNvPr id="262" name="Google Shape;262;p6"/>
          <p:cNvGrpSpPr/>
          <p:nvPr/>
        </p:nvGrpSpPr>
        <p:grpSpPr>
          <a:xfrm>
            <a:off x="7395738" y="7697079"/>
            <a:ext cx="118846" cy="2846949"/>
            <a:chOff x="0" y="1"/>
            <a:chExt cx="158463" cy="3795931"/>
          </a:xfrm>
        </p:grpSpPr>
        <p:sp>
          <p:nvSpPr>
            <p:cNvPr id="263" name="Google Shape;263;p6"/>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264" name="Google Shape;264;p6"/>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1B3563"/>
                  </a:solidFill>
                  <a:latin typeface="Ubuntu"/>
                  <a:ea typeface="Ubuntu"/>
                  <a:cs typeface="Ubuntu"/>
                  <a:sym typeface="Ubuntu"/>
                </a:rPr>
                <a:t>Посібник з кращих практик «Мій мир» </a:t>
              </a:r>
              <a:endParaRPr/>
            </a:p>
          </p:txBody>
        </p:sp>
      </p:grpSp>
      <p:grpSp>
        <p:nvGrpSpPr>
          <p:cNvPr id="265" name="Google Shape;265;p6"/>
          <p:cNvGrpSpPr/>
          <p:nvPr/>
        </p:nvGrpSpPr>
        <p:grpSpPr>
          <a:xfrm>
            <a:off x="7548138" y="7849479"/>
            <a:ext cx="118846" cy="2846949"/>
            <a:chOff x="0" y="1"/>
            <a:chExt cx="158463" cy="3795931"/>
          </a:xfrm>
        </p:grpSpPr>
        <p:sp>
          <p:nvSpPr>
            <p:cNvPr id="266" name="Google Shape;266;p6"/>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267" name="Google Shape;267;p6"/>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002060"/>
                  </a:solidFill>
                  <a:latin typeface="Ubuntu"/>
                  <a:ea typeface="Ubuntu"/>
                  <a:cs typeface="Ubuntu"/>
                  <a:sym typeface="Ubuntu"/>
                </a:rPr>
                <a:t>Музика для молоді: дорожня карта підходу до побудови миру </a:t>
              </a:r>
              <a:endParaRPr/>
            </a:p>
          </p:txBody>
        </p:sp>
      </p:grpSp>
      <p:sp>
        <p:nvSpPr>
          <p:cNvPr id="268" name="Google Shape;268;p6"/>
          <p:cNvSpPr/>
          <p:nvPr/>
        </p:nvSpPr>
        <p:spPr>
          <a:xfrm>
            <a:off x="5617138" y="575787"/>
            <a:ext cx="1642216" cy="1642216"/>
          </a:xfrm>
          <a:custGeom>
            <a:avLst/>
            <a:gdLst/>
            <a:ahLst/>
            <a:cxnLst/>
            <a:rect l="l" t="t" r="r" b="b"/>
            <a:pathLst>
              <a:path w="812800" h="812800" extrusionOk="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txBox="1"/>
          <p:nvPr/>
        </p:nvSpPr>
        <p:spPr>
          <a:xfrm>
            <a:off x="273313" y="3410119"/>
            <a:ext cx="6986042" cy="980313"/>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dirty="0" err="1">
                <a:solidFill>
                  <a:srgbClr val="1B3563"/>
                </a:solidFill>
                <a:latin typeface="Ubuntu"/>
                <a:ea typeface="Ubuntu"/>
                <a:cs typeface="Ubuntu"/>
                <a:sym typeface="Ubuntu"/>
              </a:rPr>
              <a:t>Це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соціальний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культурний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захід</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нові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мігранти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можуть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познайомитися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іншими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людьми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які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проживають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Ірландії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Кафе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важливою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частиною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дослідження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впливу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музики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здоров'я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благополуччя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мігрантів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яке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проводять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професор</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Гелен</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Фелан</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директор</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Ірландської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світової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академії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професор</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Енн</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Макфарлейн</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голова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кафедри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первинної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медичної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допомоги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університету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Загалом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кафе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громадським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заходом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що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сприяє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соціальному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співу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для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нових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мігрантів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мешканців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Лімерика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самому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центрі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міста</a:t>
            </a:r>
            <a:r>
              <a:rPr lang="en-US" sz="1200" b="0" i="0" u="none" strike="noStrike" cap="none" dirty="0">
                <a:solidFill>
                  <a:srgbClr val="1B3563"/>
                </a:solidFill>
                <a:latin typeface="Ubuntu"/>
                <a:ea typeface="Ubuntu"/>
                <a:cs typeface="Ubuntu"/>
                <a:sym typeface="Ubuntu"/>
              </a:rPr>
              <a:t>. </a:t>
            </a:r>
            <a:endParaRPr dirty="0"/>
          </a:p>
        </p:txBody>
      </p:sp>
      <p:sp>
        <p:nvSpPr>
          <p:cNvPr id="270" name="Google Shape;270;p6"/>
          <p:cNvSpPr txBox="1"/>
          <p:nvPr/>
        </p:nvSpPr>
        <p:spPr>
          <a:xfrm>
            <a:off x="273313" y="1295040"/>
            <a:ext cx="3695402" cy="332613"/>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Виконавець/промоутер: </a:t>
            </a:r>
            <a:r>
              <a:rPr lang="en-US" sz="1199" b="1" i="0" u="none" strike="noStrike" cap="none">
                <a:solidFill>
                  <a:srgbClr val="9E5A9E"/>
                </a:solidFill>
                <a:latin typeface="Ubuntu"/>
                <a:ea typeface="Ubuntu"/>
                <a:cs typeface="Ubuntu"/>
                <a:sym typeface="Ubuntu"/>
              </a:rPr>
              <a:t>Університет Лімерика</a:t>
            </a:r>
            <a:endParaRPr/>
          </a:p>
          <a:p>
            <a:pPr marL="0" marR="0" lvl="0" indent="0" algn="l" rtl="0">
              <a:lnSpc>
                <a:spcPct val="108006"/>
              </a:lnSpc>
              <a:spcBef>
                <a:spcPts val="0"/>
              </a:spcBef>
              <a:spcAft>
                <a:spcPts val="0"/>
              </a:spcAft>
              <a:buNone/>
            </a:pPr>
            <a:endParaRPr sz="1199" b="1" i="0" u="none" strike="noStrike" cap="none">
              <a:solidFill>
                <a:srgbClr val="9E5A9E"/>
              </a:solidFill>
              <a:latin typeface="Ubuntu"/>
              <a:ea typeface="Ubuntu"/>
              <a:cs typeface="Ubuntu"/>
              <a:sym typeface="Ubuntu"/>
            </a:endParaRPr>
          </a:p>
        </p:txBody>
      </p:sp>
      <p:sp>
        <p:nvSpPr>
          <p:cNvPr id="271" name="Google Shape;271;p6"/>
          <p:cNvSpPr txBox="1"/>
          <p:nvPr/>
        </p:nvSpPr>
        <p:spPr>
          <a:xfrm>
            <a:off x="273313" y="1675461"/>
            <a:ext cx="4388399" cy="332613"/>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Веб-сайт: </a:t>
            </a:r>
            <a:r>
              <a:rPr lang="en-US" sz="1199" b="1" i="0" u="none" strike="noStrike" cap="none">
                <a:solidFill>
                  <a:srgbClr val="9E5A9E"/>
                </a:solidFill>
                <a:latin typeface="Ubuntu"/>
                <a:ea typeface="Ubuntu"/>
                <a:cs typeface="Ubuntu"/>
                <a:sym typeface="Ubuntu"/>
              </a:rPr>
              <a:t>https://www.ul.ie/ehs/medicine/events/the-irish-world-music-cafe  </a:t>
            </a:r>
            <a:endParaRPr/>
          </a:p>
        </p:txBody>
      </p:sp>
      <p:sp>
        <p:nvSpPr>
          <p:cNvPr id="272" name="Google Shape;272;p6"/>
          <p:cNvSpPr txBox="1"/>
          <p:nvPr/>
        </p:nvSpPr>
        <p:spPr>
          <a:xfrm>
            <a:off x="273313" y="2191315"/>
            <a:ext cx="3648894" cy="170688"/>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Цільова група: </a:t>
            </a:r>
            <a:r>
              <a:rPr lang="en-US" sz="1199" b="1" i="0" u="none" strike="noStrike" cap="none">
                <a:solidFill>
                  <a:srgbClr val="9E5A9E"/>
                </a:solidFill>
                <a:latin typeface="Ubuntu"/>
                <a:ea typeface="Ubuntu"/>
                <a:cs typeface="Ubuntu"/>
                <a:sym typeface="Ubuntu"/>
              </a:rPr>
              <a:t>нові мігранти, які прибувають до Ірландії</a:t>
            </a:r>
            <a:endParaRPr/>
          </a:p>
        </p:txBody>
      </p:sp>
      <p:sp>
        <p:nvSpPr>
          <p:cNvPr id="273" name="Google Shape;273;p6"/>
          <p:cNvSpPr txBox="1"/>
          <p:nvPr/>
        </p:nvSpPr>
        <p:spPr>
          <a:xfrm>
            <a:off x="273313" y="5670485"/>
            <a:ext cx="6986042" cy="818388"/>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Заняття проводять музиканти з Ірландської світової академії, зокрема Ева Зак-Диндал, аспірантка з мистецтва. Doras Luimní — незалежна неурядова організація, що працює над просуванням та захистом прав мігрантів в Ірландії. Її співробітники Ахмед Хассан та Сергій Коробцов усвідомлюють, наскільки важлива музика для благополуччя людей та їх соціальної інтеграції в новій країні. </a:t>
            </a:r>
            <a:endParaRPr/>
          </a:p>
        </p:txBody>
      </p:sp>
      <p:sp>
        <p:nvSpPr>
          <p:cNvPr id="274" name="Google Shape;274;p6"/>
          <p:cNvSpPr txBox="1"/>
          <p:nvPr/>
        </p:nvSpPr>
        <p:spPr>
          <a:xfrm>
            <a:off x="273313" y="7621841"/>
            <a:ext cx="6986042" cy="818388"/>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a:solidFill>
                  <a:srgbClr val="1B3563"/>
                </a:solidFill>
                <a:latin typeface="Ubuntu"/>
                <a:ea typeface="Ubuntu"/>
                <a:cs typeface="Ubuntu"/>
                <a:sym typeface="Ubuntu"/>
              </a:rPr>
              <a:t>Кафе відіграє роль як живого заходу, так і записаного явища, сприяючи розвитку альтернативних цінностей та соціальних змін. Існує все більше доказів щодо ролі музики (зокрема співу) у підтримці стійкої соціальної інтеграції. </a:t>
            </a:r>
            <a:endParaRPr/>
          </a:p>
          <a:p>
            <a:pPr marL="0" marR="0" lvl="0" indent="0" algn="l" rtl="0">
              <a:lnSpc>
                <a:spcPct val="108000"/>
              </a:lnSpc>
              <a:spcBef>
                <a:spcPts val="0"/>
              </a:spcBef>
              <a:spcAft>
                <a:spcPts val="0"/>
              </a:spcAft>
              <a:buNone/>
            </a:pPr>
            <a:endParaRPr sz="1200" b="0" i="0" u="none" strike="noStrike" cap="none">
              <a:solidFill>
                <a:srgbClr val="1B3563"/>
              </a:solidFill>
              <a:latin typeface="Ubuntu"/>
              <a:ea typeface="Ubuntu"/>
              <a:cs typeface="Ubuntu"/>
              <a:sym typeface="Ubuntu"/>
            </a:endParaRPr>
          </a:p>
        </p:txBody>
      </p:sp>
      <p:grpSp>
        <p:nvGrpSpPr>
          <p:cNvPr id="275" name="Google Shape;275;p6"/>
          <p:cNvGrpSpPr/>
          <p:nvPr/>
        </p:nvGrpSpPr>
        <p:grpSpPr>
          <a:xfrm>
            <a:off x="273313" y="2770453"/>
            <a:ext cx="1631854" cy="431008"/>
            <a:chOff x="0" y="0"/>
            <a:chExt cx="2175805" cy="574678"/>
          </a:xfrm>
        </p:grpSpPr>
        <p:grpSp>
          <p:nvGrpSpPr>
            <p:cNvPr id="276" name="Google Shape;276;p6"/>
            <p:cNvGrpSpPr/>
            <p:nvPr/>
          </p:nvGrpSpPr>
          <p:grpSpPr>
            <a:xfrm>
              <a:off x="0" y="0"/>
              <a:ext cx="2175805" cy="574678"/>
              <a:chOff x="0" y="0"/>
              <a:chExt cx="529045" cy="139732"/>
            </a:xfrm>
          </p:grpSpPr>
          <p:sp>
            <p:nvSpPr>
              <p:cNvPr id="277" name="Google Shape;277;p6"/>
              <p:cNvSpPr/>
              <p:nvPr/>
            </p:nvSpPr>
            <p:spPr>
              <a:xfrm>
                <a:off x="0" y="0"/>
                <a:ext cx="529045" cy="139732"/>
              </a:xfrm>
              <a:custGeom>
                <a:avLst/>
                <a:gdLst/>
                <a:ahLst/>
                <a:cxnLst/>
                <a:rect l="l" t="t" r="r" b="b"/>
                <a:pathLst>
                  <a:path w="529045" h="139732" extrusionOk="0">
                    <a:moveTo>
                      <a:pt x="0" y="0"/>
                    </a:moveTo>
                    <a:lnTo>
                      <a:pt x="529045" y="0"/>
                    </a:lnTo>
                    <a:lnTo>
                      <a:pt x="529045"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278" name="Google Shape;278;p6"/>
              <p:cNvSpPr txBox="1"/>
              <p:nvPr/>
            </p:nvSpPr>
            <p:spPr>
              <a:xfrm>
                <a:off x="0" y="0"/>
                <a:ext cx="529045"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79" name="Google Shape;279;p6"/>
            <p:cNvSpPr txBox="1"/>
            <p:nvPr/>
          </p:nvSpPr>
          <p:spPr>
            <a:xfrm>
              <a:off x="60980" y="125033"/>
              <a:ext cx="2053845" cy="324612"/>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sz="1599" b="1" i="0" u="none" strike="noStrike" cap="none">
                  <a:solidFill>
                    <a:srgbClr val="FFFFFF"/>
                  </a:solidFill>
                  <a:latin typeface="Ubuntu"/>
                  <a:ea typeface="Ubuntu"/>
                  <a:cs typeface="Ubuntu"/>
                  <a:sym typeface="Ubuntu"/>
                </a:rPr>
                <a:t>ОПИС</a:t>
              </a:r>
              <a:endParaRPr/>
            </a:p>
          </p:txBody>
        </p:sp>
      </p:grpSp>
      <p:grpSp>
        <p:nvGrpSpPr>
          <p:cNvPr id="280" name="Google Shape;280;p6"/>
          <p:cNvGrpSpPr/>
          <p:nvPr/>
        </p:nvGrpSpPr>
        <p:grpSpPr>
          <a:xfrm>
            <a:off x="273313" y="4883734"/>
            <a:ext cx="2952314" cy="431008"/>
            <a:chOff x="0" y="0"/>
            <a:chExt cx="3936419" cy="574678"/>
          </a:xfrm>
        </p:grpSpPr>
        <p:grpSp>
          <p:nvGrpSpPr>
            <p:cNvPr id="281" name="Google Shape;281;p6"/>
            <p:cNvGrpSpPr/>
            <p:nvPr/>
          </p:nvGrpSpPr>
          <p:grpSpPr>
            <a:xfrm>
              <a:off x="0" y="0"/>
              <a:ext cx="3936419" cy="574678"/>
              <a:chOff x="0" y="0"/>
              <a:chExt cx="957136" cy="139732"/>
            </a:xfrm>
          </p:grpSpPr>
          <p:sp>
            <p:nvSpPr>
              <p:cNvPr id="282" name="Google Shape;282;p6"/>
              <p:cNvSpPr/>
              <p:nvPr/>
            </p:nvSpPr>
            <p:spPr>
              <a:xfrm>
                <a:off x="0" y="0"/>
                <a:ext cx="957136" cy="139732"/>
              </a:xfrm>
              <a:custGeom>
                <a:avLst/>
                <a:gdLst/>
                <a:ahLst/>
                <a:cxnLst/>
                <a:rect l="l" t="t" r="r" b="b"/>
                <a:pathLst>
                  <a:path w="957136" h="139732" extrusionOk="0">
                    <a:moveTo>
                      <a:pt x="0" y="0"/>
                    </a:moveTo>
                    <a:lnTo>
                      <a:pt x="957136" y="0"/>
                    </a:lnTo>
                    <a:lnTo>
                      <a:pt x="957136"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283" name="Google Shape;283;p6"/>
              <p:cNvSpPr txBox="1"/>
              <p:nvPr/>
            </p:nvSpPr>
            <p:spPr>
              <a:xfrm>
                <a:off x="0" y="0"/>
                <a:ext cx="957136"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84" name="Google Shape;284;p6"/>
            <p:cNvSpPr txBox="1"/>
            <p:nvPr/>
          </p:nvSpPr>
          <p:spPr>
            <a:xfrm>
              <a:off x="110324" y="125033"/>
              <a:ext cx="3715771" cy="310256"/>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b="1" i="0" u="none" strike="noStrike" cap="none" dirty="0">
                  <a:solidFill>
                    <a:srgbClr val="FFFFFF"/>
                  </a:solidFill>
                  <a:latin typeface="Ubuntu"/>
                  <a:ea typeface="Ubuntu"/>
                  <a:cs typeface="Ubuntu"/>
                  <a:sym typeface="Ubuntu"/>
                </a:rPr>
                <a:t>ЗАСТОСОВАНА МЕТОДОЛОГІЯ</a:t>
              </a:r>
              <a:endParaRPr dirty="0"/>
            </a:p>
          </p:txBody>
        </p:sp>
      </p:grpSp>
      <p:grpSp>
        <p:nvGrpSpPr>
          <p:cNvPr id="285" name="Google Shape;285;p6"/>
          <p:cNvGrpSpPr/>
          <p:nvPr/>
        </p:nvGrpSpPr>
        <p:grpSpPr>
          <a:xfrm>
            <a:off x="273313" y="6835090"/>
            <a:ext cx="2356286" cy="431008"/>
            <a:chOff x="0" y="0"/>
            <a:chExt cx="3141714" cy="574678"/>
          </a:xfrm>
        </p:grpSpPr>
        <p:grpSp>
          <p:nvGrpSpPr>
            <p:cNvPr id="286" name="Google Shape;286;p6"/>
            <p:cNvGrpSpPr/>
            <p:nvPr/>
          </p:nvGrpSpPr>
          <p:grpSpPr>
            <a:xfrm>
              <a:off x="0" y="0"/>
              <a:ext cx="3141714" cy="574678"/>
              <a:chOff x="0" y="0"/>
              <a:chExt cx="763905" cy="139732"/>
            </a:xfrm>
          </p:grpSpPr>
          <p:sp>
            <p:nvSpPr>
              <p:cNvPr id="287" name="Google Shape;287;p6"/>
              <p:cNvSpPr/>
              <p:nvPr/>
            </p:nvSpPr>
            <p:spPr>
              <a:xfrm>
                <a:off x="0" y="0"/>
                <a:ext cx="763905" cy="139732"/>
              </a:xfrm>
              <a:custGeom>
                <a:avLst/>
                <a:gdLst/>
                <a:ahLst/>
                <a:cxnLst/>
                <a:rect l="l" t="t" r="r" b="b"/>
                <a:pathLst>
                  <a:path w="763905" h="139732" extrusionOk="0">
                    <a:moveTo>
                      <a:pt x="0" y="0"/>
                    </a:moveTo>
                    <a:lnTo>
                      <a:pt x="763905" y="0"/>
                    </a:lnTo>
                    <a:lnTo>
                      <a:pt x="763905"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288" name="Google Shape;288;p6"/>
              <p:cNvSpPr txBox="1"/>
              <p:nvPr/>
            </p:nvSpPr>
            <p:spPr>
              <a:xfrm>
                <a:off x="0" y="0"/>
                <a:ext cx="763905"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89" name="Google Shape;289;p6"/>
            <p:cNvSpPr txBox="1"/>
            <p:nvPr/>
          </p:nvSpPr>
          <p:spPr>
            <a:xfrm>
              <a:off x="88051" y="125033"/>
              <a:ext cx="2965611" cy="310256"/>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b="1" i="0" u="none" strike="noStrike" cap="none" dirty="0">
                  <a:solidFill>
                    <a:srgbClr val="FFFFFF"/>
                  </a:solidFill>
                  <a:latin typeface="Ubuntu"/>
                  <a:ea typeface="Ubuntu"/>
                  <a:cs typeface="Ubuntu"/>
                  <a:sym typeface="Ubuntu"/>
                </a:rPr>
                <a:t>ОСНОВНІ РЕЗУЛЬТАТИ</a:t>
              </a:r>
              <a:endParaRPr dirty="0"/>
            </a:p>
          </p:txBody>
        </p:sp>
      </p:grpSp>
      <p:grpSp>
        <p:nvGrpSpPr>
          <p:cNvPr id="290" name="Google Shape;290;p6"/>
          <p:cNvGrpSpPr/>
          <p:nvPr/>
        </p:nvGrpSpPr>
        <p:grpSpPr>
          <a:xfrm>
            <a:off x="273313" y="348891"/>
            <a:ext cx="5394956" cy="611221"/>
            <a:chOff x="0" y="0"/>
            <a:chExt cx="7193276" cy="814962"/>
          </a:xfrm>
        </p:grpSpPr>
        <p:grpSp>
          <p:nvGrpSpPr>
            <p:cNvPr id="291" name="Google Shape;291;p6"/>
            <p:cNvGrpSpPr/>
            <p:nvPr/>
          </p:nvGrpSpPr>
          <p:grpSpPr>
            <a:xfrm>
              <a:off x="0" y="0"/>
              <a:ext cx="6720709" cy="814962"/>
              <a:chOff x="0" y="0"/>
              <a:chExt cx="1634134" cy="198157"/>
            </a:xfrm>
          </p:grpSpPr>
          <p:sp>
            <p:nvSpPr>
              <p:cNvPr id="292" name="Google Shape;292;p6"/>
              <p:cNvSpPr/>
              <p:nvPr/>
            </p:nvSpPr>
            <p:spPr>
              <a:xfrm>
                <a:off x="0" y="0"/>
                <a:ext cx="1634134" cy="198157"/>
              </a:xfrm>
              <a:custGeom>
                <a:avLst/>
                <a:gdLst/>
                <a:ahLst/>
                <a:cxnLst/>
                <a:rect l="l" t="t" r="r" b="b"/>
                <a:pathLst>
                  <a:path w="1634134" h="198157" extrusionOk="0">
                    <a:moveTo>
                      <a:pt x="0" y="0"/>
                    </a:moveTo>
                    <a:lnTo>
                      <a:pt x="1634134" y="0"/>
                    </a:lnTo>
                    <a:lnTo>
                      <a:pt x="1634134" y="198157"/>
                    </a:lnTo>
                    <a:lnTo>
                      <a:pt x="0" y="198157"/>
                    </a:lnTo>
                    <a:close/>
                  </a:path>
                </a:pathLst>
              </a:custGeom>
              <a:gradFill>
                <a:gsLst>
                  <a:gs pos="0">
                    <a:srgbClr val="49C3CE"/>
                  </a:gs>
                  <a:gs pos="50980">
                    <a:srgbClr val="9854A1"/>
                  </a:gs>
                  <a:gs pos="100000">
                    <a:srgbClr val="F26F72"/>
                  </a:gs>
                </a:gsLst>
                <a:lin ang="12000000" scaled="0"/>
              </a:gradFill>
              <a:ln>
                <a:noFill/>
              </a:ln>
            </p:spPr>
          </p:sp>
          <p:sp>
            <p:nvSpPr>
              <p:cNvPr id="293" name="Google Shape;293;p6"/>
              <p:cNvSpPr txBox="1"/>
              <p:nvPr/>
            </p:nvSpPr>
            <p:spPr>
              <a:xfrm>
                <a:off x="0" y="0"/>
                <a:ext cx="1634134" cy="198157"/>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94" name="Google Shape;294;p6"/>
            <p:cNvSpPr txBox="1"/>
            <p:nvPr/>
          </p:nvSpPr>
          <p:spPr>
            <a:xfrm>
              <a:off x="60980" y="167885"/>
              <a:ext cx="7132296" cy="443199"/>
            </a:xfrm>
            <a:prstGeom prst="rect">
              <a:avLst/>
            </a:prstGeom>
            <a:noFill/>
            <a:ln>
              <a:noFill/>
            </a:ln>
          </p:spPr>
          <p:txBody>
            <a:bodyPr spcFirstLastPara="1" wrap="square" lIns="0" tIns="0" rIns="0" bIns="0" anchor="t" anchorCtr="0">
              <a:spAutoFit/>
            </a:bodyPr>
            <a:lstStyle/>
            <a:p>
              <a:pPr marL="0" marR="0" lvl="0" indent="0" algn="l" rtl="0">
                <a:lnSpc>
                  <a:spcPct val="108002"/>
                </a:lnSpc>
                <a:spcBef>
                  <a:spcPts val="0"/>
                </a:spcBef>
                <a:spcAft>
                  <a:spcPts val="0"/>
                </a:spcAft>
                <a:buNone/>
              </a:pPr>
              <a:r>
                <a:rPr lang="en-US" sz="2000" b="1" i="0" u="none" strike="noStrike" cap="none" dirty="0">
                  <a:solidFill>
                    <a:srgbClr val="FFFFFF"/>
                  </a:solidFill>
                  <a:latin typeface="Ubuntu"/>
                  <a:ea typeface="Ubuntu"/>
                  <a:cs typeface="Ubuntu"/>
                  <a:sym typeface="Ubuntu"/>
                </a:rPr>
                <a:t>ІРЛАНДСЬКЕ КАФЕ СВІТОВОЇ МУЗИКИ</a:t>
              </a:r>
              <a:endParaRPr sz="2000" dirty="0"/>
            </a:p>
          </p:txBody>
        </p:sp>
      </p:grpSp>
      <p:sp>
        <p:nvSpPr>
          <p:cNvPr id="295" name="Google Shape;295;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296" name="Google Shape;296;p6"/>
          <p:cNvSpPr txBox="1"/>
          <p:nvPr/>
        </p:nvSpPr>
        <p:spPr>
          <a:xfrm>
            <a:off x="5302250" y="10315575"/>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6</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grpSp>
        <p:nvGrpSpPr>
          <p:cNvPr id="301" name="Google Shape;301;p7"/>
          <p:cNvGrpSpPr/>
          <p:nvPr/>
        </p:nvGrpSpPr>
        <p:grpSpPr>
          <a:xfrm>
            <a:off x="7395738" y="7697079"/>
            <a:ext cx="118846" cy="2846949"/>
            <a:chOff x="0" y="1"/>
            <a:chExt cx="158463" cy="3795931"/>
          </a:xfrm>
        </p:grpSpPr>
        <p:sp>
          <p:nvSpPr>
            <p:cNvPr id="302" name="Google Shape;302;p7"/>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303" name="Google Shape;303;p7"/>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1B3563"/>
                  </a:solidFill>
                  <a:latin typeface="Ubuntu"/>
                  <a:ea typeface="Ubuntu"/>
                  <a:cs typeface="Ubuntu"/>
                  <a:sym typeface="Ubuntu"/>
                </a:rPr>
                <a:t>Посібник з кращих практик «Мій мир» </a:t>
              </a:r>
              <a:endParaRPr/>
            </a:p>
          </p:txBody>
        </p:sp>
      </p:grpSp>
      <p:grpSp>
        <p:nvGrpSpPr>
          <p:cNvPr id="304" name="Google Shape;304;p7"/>
          <p:cNvGrpSpPr/>
          <p:nvPr/>
        </p:nvGrpSpPr>
        <p:grpSpPr>
          <a:xfrm>
            <a:off x="7548138" y="7849479"/>
            <a:ext cx="118846" cy="2846949"/>
            <a:chOff x="0" y="1"/>
            <a:chExt cx="158463" cy="3795931"/>
          </a:xfrm>
        </p:grpSpPr>
        <p:sp>
          <p:nvSpPr>
            <p:cNvPr id="305" name="Google Shape;305;p7"/>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306" name="Google Shape;306;p7"/>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002060"/>
                  </a:solidFill>
                  <a:latin typeface="Ubuntu"/>
                  <a:ea typeface="Ubuntu"/>
                  <a:cs typeface="Ubuntu"/>
                  <a:sym typeface="Ubuntu"/>
                </a:rPr>
                <a:t>Музика для молоді: дорожня карта підходу до побудови миру </a:t>
              </a:r>
              <a:endParaRPr/>
            </a:p>
          </p:txBody>
        </p:sp>
      </p:grpSp>
      <p:sp>
        <p:nvSpPr>
          <p:cNvPr id="307" name="Google Shape;307;p7"/>
          <p:cNvSpPr/>
          <p:nvPr/>
        </p:nvSpPr>
        <p:spPr>
          <a:xfrm>
            <a:off x="5617138" y="575787"/>
            <a:ext cx="1642216" cy="1642216"/>
          </a:xfrm>
          <a:custGeom>
            <a:avLst/>
            <a:gdLst/>
            <a:ahLst/>
            <a:cxnLst/>
            <a:rect l="l" t="t" r="r" b="b"/>
            <a:pathLst>
              <a:path w="812800" h="812800" extrusionOk="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004D44"/>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txBox="1"/>
          <p:nvPr/>
        </p:nvSpPr>
        <p:spPr>
          <a:xfrm>
            <a:off x="273313" y="4080517"/>
            <a:ext cx="6986042" cy="2193549"/>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uk-UA" sz="1200" b="0" i="0" u="none" strike="noStrike" cap="none" dirty="0">
                <a:solidFill>
                  <a:srgbClr val="1B3563"/>
                </a:solidFill>
                <a:latin typeface="Ubuntu"/>
                <a:ea typeface="Ubuntu"/>
                <a:cs typeface="Ubuntu"/>
                <a:sym typeface="Ubuntu"/>
              </a:rPr>
              <a:t>Молодіжний Форум Спільні Острови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був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заснований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Департаментом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прем'єр-міністра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рамках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ініціативи</a:t>
            </a:r>
            <a:r>
              <a:rPr lang="en-US" sz="1200" b="0" i="0" u="none" strike="noStrike" cap="none" dirty="0">
                <a:solidFill>
                  <a:srgbClr val="1B3563"/>
                </a:solidFill>
                <a:latin typeface="Ubuntu"/>
                <a:ea typeface="Ubuntu"/>
                <a:cs typeface="Ubuntu"/>
                <a:sym typeface="Ubuntu"/>
              </a:rPr>
              <a:t> «</a:t>
            </a:r>
            <a:r>
              <a:rPr lang="uk-UA" sz="1200" b="0" i="0" u="none" strike="noStrike" cap="none" dirty="0">
                <a:solidFill>
                  <a:srgbClr val="1B3563"/>
                </a:solidFill>
                <a:latin typeface="Ubuntu"/>
                <a:ea typeface="Ubuntu"/>
                <a:cs typeface="Ubuntu"/>
                <a:sym typeface="Ubuntu"/>
              </a:rPr>
              <a:t>Спільний Острів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Форум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організовано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партнерстві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Національною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радою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молоді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Ірландії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Центром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Corrymeela</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Антрімі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Перше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засідання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відбулося</a:t>
            </a:r>
            <a:r>
              <a:rPr lang="en-US" sz="1200" b="0" i="0" u="none" strike="noStrike" cap="none" dirty="0">
                <a:solidFill>
                  <a:srgbClr val="1B3563"/>
                </a:solidFill>
                <a:latin typeface="Ubuntu"/>
                <a:ea typeface="Ubuntu"/>
                <a:cs typeface="Ubuntu"/>
                <a:sym typeface="Ubuntu"/>
              </a:rPr>
              <a:t> 8 </a:t>
            </a:r>
            <a:r>
              <a:rPr lang="en-US" sz="1200" b="0" i="0" u="none" strike="noStrike" cap="none" dirty="0" err="1">
                <a:solidFill>
                  <a:srgbClr val="1B3563"/>
                </a:solidFill>
                <a:latin typeface="Ubuntu"/>
                <a:ea typeface="Ubuntu"/>
                <a:cs typeface="Ubuntu"/>
                <a:sym typeface="Ubuntu"/>
              </a:rPr>
              <a:t>вересня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Дублінському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замку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форум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збирається</a:t>
            </a:r>
            <a:r>
              <a:rPr lang="en-US" sz="1200" b="0" i="0" u="none" strike="noStrike" cap="none" dirty="0">
                <a:solidFill>
                  <a:srgbClr val="1B3563"/>
                </a:solidFill>
                <a:latin typeface="Ubuntu"/>
                <a:ea typeface="Ubuntu"/>
                <a:cs typeface="Ubuntu"/>
                <a:sym typeface="Ubuntu"/>
              </a:rPr>
              <a:t> 6-8 </a:t>
            </a:r>
            <a:r>
              <a:rPr lang="en-US" sz="1200" b="0" i="0" u="none" strike="noStrike" cap="none" dirty="0" err="1">
                <a:solidFill>
                  <a:srgbClr val="1B3563"/>
                </a:solidFill>
                <a:latin typeface="Ubuntu"/>
                <a:ea typeface="Ubuntu"/>
                <a:cs typeface="Ubuntu"/>
                <a:sym typeface="Ubuntu"/>
              </a:rPr>
              <a:t>разів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рік</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Засідання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форуму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присвячені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темам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що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становлять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спільний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інтерес</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визначаються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його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членами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Міністерство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співпраці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Національною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радою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молоді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Ірландії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партнерами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Північній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Ірландії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запрошувало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молодіжні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громадські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місцеві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організації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подавати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кандидатури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щоб</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забезпечити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збалансовану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участь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представників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Півночі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Півдня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різних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громад</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верств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населення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ідентичностей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Молодіжний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форум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Спільний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острів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був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скликаний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рамках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наступного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етапу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серії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діалогів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метою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поглиблення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взаємодії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молодими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людьми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їх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залучення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обговорення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того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як</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ділимо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острів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Ірландія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сьогодні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майбутньому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після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проведення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опитування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учасників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консультацій</a:t>
            </a:r>
            <a:r>
              <a:rPr lang="en-US" sz="1200" b="0" i="0" u="none" strike="noStrike" cap="none" dirty="0">
                <a:solidFill>
                  <a:srgbClr val="1B3563"/>
                </a:solidFill>
                <a:latin typeface="Ubuntu"/>
                <a:ea typeface="Ubuntu"/>
                <a:cs typeface="Ubuntu"/>
                <a:sym typeface="Ubuntu"/>
              </a:rPr>
              <a:t>. </a:t>
            </a:r>
            <a:endParaRPr dirty="0"/>
          </a:p>
        </p:txBody>
      </p:sp>
      <p:sp>
        <p:nvSpPr>
          <p:cNvPr id="309" name="Google Shape;309;p7"/>
          <p:cNvSpPr txBox="1"/>
          <p:nvPr/>
        </p:nvSpPr>
        <p:spPr>
          <a:xfrm>
            <a:off x="273313" y="1475934"/>
            <a:ext cx="3695402" cy="398571"/>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dirty="0" err="1">
                <a:solidFill>
                  <a:srgbClr val="1B3563"/>
                </a:solidFill>
                <a:latin typeface="Ubuntu"/>
                <a:ea typeface="Ubuntu"/>
                <a:cs typeface="Ubuntu"/>
                <a:sym typeface="Ubuntu"/>
              </a:rPr>
              <a:t>Виконавець</a:t>
            </a:r>
            <a:r>
              <a:rPr lang="en-US" sz="1199" b="1" i="0" u="none" strike="noStrike" cap="none" dirty="0">
                <a:solidFill>
                  <a:srgbClr val="1B3563"/>
                </a:solidFill>
                <a:latin typeface="Ubuntu"/>
                <a:ea typeface="Ubuntu"/>
                <a:cs typeface="Ubuntu"/>
                <a:sym typeface="Ubuntu"/>
              </a:rPr>
              <a:t>/</a:t>
            </a:r>
            <a:r>
              <a:rPr lang="en-US" sz="1199" b="1" i="0" u="none" strike="noStrike" cap="none" dirty="0" err="1">
                <a:solidFill>
                  <a:srgbClr val="1B3563"/>
                </a:solidFill>
                <a:latin typeface="Ubuntu"/>
                <a:ea typeface="Ubuntu"/>
                <a:cs typeface="Ubuntu"/>
                <a:sym typeface="Ubuntu"/>
              </a:rPr>
              <a:t>промоутер</a:t>
            </a:r>
            <a:r>
              <a:rPr lang="en-US" sz="1199" b="1" i="0" u="none" strike="noStrike" cap="none" dirty="0">
                <a:solidFill>
                  <a:srgbClr val="1B3563"/>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Ініціатива</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Спільні</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острови</a:t>
            </a:r>
            <a:r>
              <a:rPr lang="en-US" sz="1199" b="1" i="0" u="none" strike="noStrike" cap="none" dirty="0">
                <a:solidFill>
                  <a:srgbClr val="9E5A9E"/>
                </a:solidFill>
                <a:latin typeface="Ubuntu"/>
                <a:ea typeface="Ubuntu"/>
                <a:cs typeface="Ubuntu"/>
                <a:sym typeface="Ubuntu"/>
              </a:rPr>
              <a:t>», </a:t>
            </a:r>
            <a:r>
              <a:rPr lang="uk-UA" sz="1199" b="1" dirty="0">
                <a:solidFill>
                  <a:srgbClr val="9E5A9E"/>
                </a:solidFill>
                <a:latin typeface="Ubuntu"/>
                <a:ea typeface="Ubuntu"/>
                <a:cs typeface="Ubuntu"/>
                <a:sym typeface="Ubuntu"/>
              </a:rPr>
              <a:t>У</a:t>
            </a:r>
            <a:r>
              <a:rPr lang="en-US" sz="1199" b="1" i="0" u="none" strike="noStrike" cap="none" dirty="0" err="1">
                <a:solidFill>
                  <a:srgbClr val="9E5A9E"/>
                </a:solidFill>
                <a:latin typeface="Ubuntu"/>
                <a:ea typeface="Ubuntu"/>
                <a:cs typeface="Ubuntu"/>
                <a:sym typeface="Ubuntu"/>
              </a:rPr>
              <a:t>ряд</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Ірландії</a:t>
            </a:r>
            <a:endParaRPr dirty="0"/>
          </a:p>
        </p:txBody>
      </p:sp>
      <p:sp>
        <p:nvSpPr>
          <p:cNvPr id="310" name="Google Shape;310;p7"/>
          <p:cNvSpPr txBox="1"/>
          <p:nvPr/>
        </p:nvSpPr>
        <p:spPr>
          <a:xfrm>
            <a:off x="273313" y="2027755"/>
            <a:ext cx="4388399" cy="332613"/>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Веб-сайт: </a:t>
            </a:r>
            <a:r>
              <a:rPr lang="en-US" sz="1199" b="1" i="0" u="none" strike="noStrike" cap="none">
                <a:solidFill>
                  <a:srgbClr val="9E5A9E"/>
                </a:solidFill>
                <a:latin typeface="Ubuntu"/>
                <a:ea typeface="Ubuntu"/>
                <a:cs typeface="Ubuntu"/>
                <a:sym typeface="Ubuntu"/>
              </a:rPr>
              <a:t>https://youtu.be/Y4UxlgFmgNg?si=fHaokZkxeUlKe4gS </a:t>
            </a:r>
            <a:endParaRPr/>
          </a:p>
        </p:txBody>
      </p:sp>
      <p:sp>
        <p:nvSpPr>
          <p:cNvPr id="311" name="Google Shape;311;p7"/>
          <p:cNvSpPr txBox="1"/>
          <p:nvPr/>
        </p:nvSpPr>
        <p:spPr>
          <a:xfrm>
            <a:off x="296567" y="2579575"/>
            <a:ext cx="6525473" cy="797141"/>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dirty="0" err="1">
                <a:solidFill>
                  <a:srgbClr val="1B3563"/>
                </a:solidFill>
                <a:latin typeface="Ubuntu"/>
                <a:ea typeface="Ubuntu"/>
                <a:cs typeface="Ubuntu"/>
                <a:sym typeface="Ubuntu"/>
              </a:rPr>
              <a:t>Цільова</a:t>
            </a:r>
            <a:r>
              <a:rPr lang="en-US" sz="1199" b="1" i="0" u="none" strike="noStrike" cap="none" dirty="0">
                <a:solidFill>
                  <a:srgbClr val="1B3563"/>
                </a:solidFill>
                <a:latin typeface="Ubuntu"/>
                <a:ea typeface="Ubuntu"/>
                <a:cs typeface="Ubuntu"/>
                <a:sym typeface="Ubuntu"/>
              </a:rPr>
              <a:t> </a:t>
            </a:r>
            <a:r>
              <a:rPr lang="en-US" sz="1199" b="1" i="0" u="none" strike="noStrike" cap="none" dirty="0" err="1">
                <a:solidFill>
                  <a:srgbClr val="1B3563"/>
                </a:solidFill>
                <a:latin typeface="Ubuntu"/>
                <a:ea typeface="Ubuntu"/>
                <a:cs typeface="Ubuntu"/>
                <a:sym typeface="Ubuntu"/>
              </a:rPr>
              <a:t>група</a:t>
            </a:r>
            <a:r>
              <a:rPr lang="en-US" sz="1199" b="1" i="0" u="none" strike="noStrike" cap="none" dirty="0">
                <a:solidFill>
                  <a:srgbClr val="1B3563"/>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Форум</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складається</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з</a:t>
            </a:r>
            <a:r>
              <a:rPr lang="en-US" sz="1199" b="1" i="0" u="none" strike="noStrike" cap="none" dirty="0">
                <a:solidFill>
                  <a:srgbClr val="9E5A9E"/>
                </a:solidFill>
                <a:latin typeface="Ubuntu"/>
                <a:ea typeface="Ubuntu"/>
                <a:cs typeface="Ubuntu"/>
                <a:sym typeface="Ubuntu"/>
              </a:rPr>
              <a:t> 40 </a:t>
            </a:r>
            <a:r>
              <a:rPr lang="en-US" sz="1199" b="1" i="0" u="none" strike="noStrike" cap="none" dirty="0" err="1">
                <a:solidFill>
                  <a:srgbClr val="9E5A9E"/>
                </a:solidFill>
                <a:latin typeface="Ubuntu"/>
                <a:ea typeface="Ubuntu"/>
                <a:cs typeface="Ubuntu"/>
                <a:sym typeface="Ubuntu"/>
              </a:rPr>
              <a:t>молодих</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представників</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громадянського</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суспільства</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з</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Ірландії</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та</a:t>
            </a:r>
            <a:r>
              <a:rPr lang="en-US" sz="1199" b="1" i="0" u="none" strike="noStrike" cap="none" dirty="0">
                <a:solidFill>
                  <a:srgbClr val="9E5A9E"/>
                </a:solidFill>
                <a:latin typeface="Ubuntu"/>
                <a:ea typeface="Ubuntu"/>
                <a:cs typeface="Ubuntu"/>
                <a:sym typeface="Ubuntu"/>
              </a:rPr>
              <a:t> 40 </a:t>
            </a:r>
            <a:r>
              <a:rPr lang="en-US" sz="1199" b="1" i="0" u="none" strike="noStrike" cap="none" dirty="0" err="1">
                <a:solidFill>
                  <a:srgbClr val="9E5A9E"/>
                </a:solidFill>
                <a:latin typeface="Ubuntu"/>
                <a:ea typeface="Ubuntu"/>
                <a:cs typeface="Ubuntu"/>
                <a:sym typeface="Ubuntu"/>
              </a:rPr>
              <a:t>з</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Північної</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Ірландії</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і</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відображає</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різноманітність</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за</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статтю</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етнічною</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приналежністю</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спільнотою</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віросповіданням</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та</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іншими</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ознаками</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ідентичності</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Вік</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учасників</a:t>
            </a:r>
            <a:r>
              <a:rPr lang="en-US" sz="1199" b="1" i="0" u="none" strike="noStrike" cap="none" dirty="0">
                <a:solidFill>
                  <a:srgbClr val="9E5A9E"/>
                </a:solidFill>
                <a:latin typeface="Ubuntu"/>
                <a:ea typeface="Ubuntu"/>
                <a:cs typeface="Ubuntu"/>
                <a:sym typeface="Ubuntu"/>
              </a:rPr>
              <a:t> – </a:t>
            </a:r>
            <a:r>
              <a:rPr lang="en-US" sz="1199" b="1" i="0" u="none" strike="noStrike" cap="none" dirty="0" err="1">
                <a:solidFill>
                  <a:srgbClr val="9E5A9E"/>
                </a:solidFill>
                <a:latin typeface="Ubuntu"/>
                <a:ea typeface="Ubuntu"/>
                <a:cs typeface="Ubuntu"/>
                <a:sym typeface="Ubuntu"/>
              </a:rPr>
              <a:t>від</a:t>
            </a:r>
            <a:r>
              <a:rPr lang="en-US" sz="1199" b="1" i="0" u="none" strike="noStrike" cap="none" dirty="0">
                <a:solidFill>
                  <a:srgbClr val="9E5A9E"/>
                </a:solidFill>
                <a:latin typeface="Ubuntu"/>
                <a:ea typeface="Ubuntu"/>
                <a:cs typeface="Ubuntu"/>
                <a:sym typeface="Ubuntu"/>
              </a:rPr>
              <a:t> 18 </a:t>
            </a:r>
            <a:r>
              <a:rPr lang="en-US" sz="1199" b="1" i="0" u="none" strike="noStrike" cap="none" dirty="0" err="1">
                <a:solidFill>
                  <a:srgbClr val="9E5A9E"/>
                </a:solidFill>
                <a:latin typeface="Ubuntu"/>
                <a:ea typeface="Ubuntu"/>
                <a:cs typeface="Ubuntu"/>
                <a:sym typeface="Ubuntu"/>
              </a:rPr>
              <a:t>до</a:t>
            </a:r>
            <a:r>
              <a:rPr lang="en-US" sz="1199" b="1" i="0" u="none" strike="noStrike" cap="none" dirty="0">
                <a:solidFill>
                  <a:srgbClr val="9E5A9E"/>
                </a:solidFill>
                <a:latin typeface="Ubuntu"/>
                <a:ea typeface="Ubuntu"/>
                <a:cs typeface="Ubuntu"/>
                <a:sym typeface="Ubuntu"/>
              </a:rPr>
              <a:t> 25 </a:t>
            </a:r>
            <a:r>
              <a:rPr lang="en-US" sz="1199" b="1" i="0" u="none" strike="noStrike" cap="none" dirty="0" err="1">
                <a:solidFill>
                  <a:srgbClr val="9E5A9E"/>
                </a:solidFill>
                <a:latin typeface="Ubuntu"/>
                <a:ea typeface="Ubuntu"/>
                <a:cs typeface="Ubuntu"/>
                <a:sym typeface="Ubuntu"/>
              </a:rPr>
              <a:t>років</a:t>
            </a:r>
            <a:r>
              <a:rPr lang="en-US" sz="1199" b="1" i="0" u="none" strike="noStrike" cap="none" dirty="0">
                <a:solidFill>
                  <a:srgbClr val="9E5A9E"/>
                </a:solidFill>
                <a:latin typeface="Ubuntu"/>
                <a:ea typeface="Ubuntu"/>
                <a:cs typeface="Ubuntu"/>
                <a:sym typeface="Ubuntu"/>
              </a:rPr>
              <a:t>. </a:t>
            </a:r>
            <a:endParaRPr dirty="0"/>
          </a:p>
        </p:txBody>
      </p:sp>
      <p:sp>
        <p:nvSpPr>
          <p:cNvPr id="312" name="Google Shape;312;p7"/>
          <p:cNvSpPr txBox="1"/>
          <p:nvPr/>
        </p:nvSpPr>
        <p:spPr>
          <a:xfrm>
            <a:off x="273313" y="6962584"/>
            <a:ext cx="6986042" cy="1466088"/>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dirty="0" err="1">
                <a:solidFill>
                  <a:srgbClr val="1B3563"/>
                </a:solidFill>
                <a:latin typeface="Ubuntu"/>
                <a:ea typeface="Ubuntu"/>
                <a:cs typeface="Ubuntu"/>
                <a:sym typeface="Ubuntu"/>
              </a:rPr>
              <a:t>Як</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передбачено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Програмі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уряду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рамках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ініціативи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Спільні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острови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Молодіжний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форум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Спільні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острови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спочатку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зібрався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стаціонарному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засіданні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щоб</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розглянути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історичний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контекст</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конфлікту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шлях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Угоди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Страсної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п'ятниці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також</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сучасні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проблеми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пов'язані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мирним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процесом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Члени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також</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остаточно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визначили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теми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питання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для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обговорення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протягом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програми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краще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познайомилися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один</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одним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як</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група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Потім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відбулася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серія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тематичних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сесій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які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чергувалися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між</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північною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південною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частинами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кордону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Теми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сесій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включали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сталий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розвиток</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можливості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добробут</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культуру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ідентичність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рівність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Натхненні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дії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які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Форум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розробляє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кожній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сесії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стануть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основою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для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підготовки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Форумом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заяви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своє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бачення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цінності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спільного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майбутнього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острові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яка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буде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опублікована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восени</a:t>
            </a:r>
            <a:r>
              <a:rPr lang="en-US" sz="1200" b="0" i="0" u="none" strike="noStrike" cap="none" dirty="0">
                <a:solidFill>
                  <a:srgbClr val="1B3563"/>
                </a:solidFill>
                <a:latin typeface="Ubuntu"/>
                <a:ea typeface="Ubuntu"/>
                <a:cs typeface="Ubuntu"/>
                <a:sym typeface="Ubuntu"/>
              </a:rPr>
              <a:t> 2024 </a:t>
            </a:r>
            <a:r>
              <a:rPr lang="en-US" sz="1200" b="0" i="0" u="none" strike="noStrike" cap="none" dirty="0" err="1">
                <a:solidFill>
                  <a:srgbClr val="1B3563"/>
                </a:solidFill>
                <a:latin typeface="Ubuntu"/>
                <a:ea typeface="Ubuntu"/>
                <a:cs typeface="Ubuntu"/>
                <a:sym typeface="Ubuntu"/>
              </a:rPr>
              <a:t>року</a:t>
            </a:r>
            <a:r>
              <a:rPr lang="en-US" sz="1200" b="0" i="0" u="none" strike="noStrike" cap="none" dirty="0">
                <a:solidFill>
                  <a:srgbClr val="1B3563"/>
                </a:solidFill>
                <a:latin typeface="Ubuntu"/>
                <a:ea typeface="Ubuntu"/>
                <a:cs typeface="Ubuntu"/>
                <a:sym typeface="Ubuntu"/>
              </a:rPr>
              <a:t>. </a:t>
            </a:r>
            <a:endParaRPr dirty="0"/>
          </a:p>
        </p:txBody>
      </p:sp>
      <p:grpSp>
        <p:nvGrpSpPr>
          <p:cNvPr id="313" name="Google Shape;313;p7"/>
          <p:cNvGrpSpPr/>
          <p:nvPr/>
        </p:nvGrpSpPr>
        <p:grpSpPr>
          <a:xfrm>
            <a:off x="273313" y="3556317"/>
            <a:ext cx="1631854" cy="431008"/>
            <a:chOff x="0" y="0"/>
            <a:chExt cx="2175805" cy="574678"/>
          </a:xfrm>
        </p:grpSpPr>
        <p:grpSp>
          <p:nvGrpSpPr>
            <p:cNvPr id="314" name="Google Shape;314;p7"/>
            <p:cNvGrpSpPr/>
            <p:nvPr/>
          </p:nvGrpSpPr>
          <p:grpSpPr>
            <a:xfrm>
              <a:off x="0" y="0"/>
              <a:ext cx="2175805" cy="574678"/>
              <a:chOff x="0" y="0"/>
              <a:chExt cx="529045" cy="139732"/>
            </a:xfrm>
          </p:grpSpPr>
          <p:sp>
            <p:nvSpPr>
              <p:cNvPr id="315" name="Google Shape;315;p7"/>
              <p:cNvSpPr/>
              <p:nvPr/>
            </p:nvSpPr>
            <p:spPr>
              <a:xfrm>
                <a:off x="0" y="0"/>
                <a:ext cx="529045" cy="139732"/>
              </a:xfrm>
              <a:custGeom>
                <a:avLst/>
                <a:gdLst/>
                <a:ahLst/>
                <a:cxnLst/>
                <a:rect l="l" t="t" r="r" b="b"/>
                <a:pathLst>
                  <a:path w="529045" h="139732" extrusionOk="0">
                    <a:moveTo>
                      <a:pt x="0" y="0"/>
                    </a:moveTo>
                    <a:lnTo>
                      <a:pt x="529045" y="0"/>
                    </a:lnTo>
                    <a:lnTo>
                      <a:pt x="529045"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316" name="Google Shape;316;p7"/>
              <p:cNvSpPr txBox="1"/>
              <p:nvPr/>
            </p:nvSpPr>
            <p:spPr>
              <a:xfrm>
                <a:off x="0" y="0"/>
                <a:ext cx="529045"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17" name="Google Shape;317;p7"/>
            <p:cNvSpPr txBox="1"/>
            <p:nvPr/>
          </p:nvSpPr>
          <p:spPr>
            <a:xfrm>
              <a:off x="60980" y="125033"/>
              <a:ext cx="2053845" cy="324612"/>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sz="1599" b="1" i="0" u="none" strike="noStrike" cap="none">
                  <a:solidFill>
                    <a:srgbClr val="FFFFFF"/>
                  </a:solidFill>
                  <a:latin typeface="Ubuntu"/>
                  <a:ea typeface="Ubuntu"/>
                  <a:cs typeface="Ubuntu"/>
                  <a:sym typeface="Ubuntu"/>
                </a:rPr>
                <a:t>ОПИС</a:t>
              </a:r>
              <a:endParaRPr/>
            </a:p>
          </p:txBody>
        </p:sp>
      </p:grpSp>
      <p:grpSp>
        <p:nvGrpSpPr>
          <p:cNvPr id="318" name="Google Shape;318;p7"/>
          <p:cNvGrpSpPr/>
          <p:nvPr/>
        </p:nvGrpSpPr>
        <p:grpSpPr>
          <a:xfrm>
            <a:off x="273313" y="6323408"/>
            <a:ext cx="2952314" cy="431008"/>
            <a:chOff x="0" y="0"/>
            <a:chExt cx="3936419" cy="574678"/>
          </a:xfrm>
        </p:grpSpPr>
        <p:grpSp>
          <p:nvGrpSpPr>
            <p:cNvPr id="319" name="Google Shape;319;p7"/>
            <p:cNvGrpSpPr/>
            <p:nvPr/>
          </p:nvGrpSpPr>
          <p:grpSpPr>
            <a:xfrm>
              <a:off x="0" y="0"/>
              <a:ext cx="3936419" cy="574678"/>
              <a:chOff x="0" y="0"/>
              <a:chExt cx="957136" cy="139732"/>
            </a:xfrm>
          </p:grpSpPr>
          <p:sp>
            <p:nvSpPr>
              <p:cNvPr id="320" name="Google Shape;320;p7"/>
              <p:cNvSpPr/>
              <p:nvPr/>
            </p:nvSpPr>
            <p:spPr>
              <a:xfrm>
                <a:off x="0" y="0"/>
                <a:ext cx="957136" cy="139732"/>
              </a:xfrm>
              <a:custGeom>
                <a:avLst/>
                <a:gdLst/>
                <a:ahLst/>
                <a:cxnLst/>
                <a:rect l="l" t="t" r="r" b="b"/>
                <a:pathLst>
                  <a:path w="957136" h="139732" extrusionOk="0">
                    <a:moveTo>
                      <a:pt x="0" y="0"/>
                    </a:moveTo>
                    <a:lnTo>
                      <a:pt x="957136" y="0"/>
                    </a:lnTo>
                    <a:lnTo>
                      <a:pt x="957136"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321" name="Google Shape;321;p7"/>
              <p:cNvSpPr txBox="1"/>
              <p:nvPr/>
            </p:nvSpPr>
            <p:spPr>
              <a:xfrm>
                <a:off x="0" y="0"/>
                <a:ext cx="957136"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22" name="Google Shape;322;p7"/>
            <p:cNvSpPr txBox="1"/>
            <p:nvPr/>
          </p:nvSpPr>
          <p:spPr>
            <a:xfrm>
              <a:off x="110324" y="125033"/>
              <a:ext cx="3715771" cy="310256"/>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b="1" i="0" u="none" strike="noStrike" cap="none" dirty="0">
                  <a:solidFill>
                    <a:srgbClr val="FFFFFF"/>
                  </a:solidFill>
                  <a:latin typeface="Ubuntu"/>
                  <a:ea typeface="Ubuntu"/>
                  <a:cs typeface="Ubuntu"/>
                  <a:sym typeface="Ubuntu"/>
                </a:rPr>
                <a:t>ЗАСТОСОВАНА МЕТОДОЛОГІЯ</a:t>
              </a:r>
              <a:endParaRPr dirty="0"/>
            </a:p>
          </p:txBody>
        </p:sp>
      </p:grpSp>
      <p:sp>
        <p:nvSpPr>
          <p:cNvPr id="323" name="Google Shape;323;p7"/>
          <p:cNvSpPr txBox="1"/>
          <p:nvPr/>
        </p:nvSpPr>
        <p:spPr>
          <a:xfrm>
            <a:off x="5770529" y="1009990"/>
            <a:ext cx="1335435" cy="912814"/>
          </a:xfrm>
          <a:prstGeom prst="rect">
            <a:avLst/>
          </a:prstGeom>
          <a:noFill/>
          <a:ln>
            <a:noFill/>
          </a:ln>
        </p:spPr>
        <p:txBody>
          <a:bodyPr spcFirstLastPara="1" wrap="square" lIns="0" tIns="0" rIns="0" bIns="0" anchor="t" anchorCtr="0">
            <a:spAutoFit/>
          </a:bodyPr>
          <a:lstStyle/>
          <a:p>
            <a:pPr lvl="0" algn="ctr">
              <a:lnSpc>
                <a:spcPct val="129012"/>
              </a:lnSpc>
            </a:pPr>
            <a:r>
              <a:rPr lang="en-US" sz="2299" b="1" dirty="0">
                <a:solidFill>
                  <a:srgbClr val="FFFFFF"/>
                </a:solidFill>
                <a:latin typeface="Ubuntu"/>
                <a:ea typeface="Ubuntu"/>
                <a:cs typeface="Ubuntu"/>
                <a:sym typeface="Ubuntu"/>
              </a:rPr>
              <a:t>SHARED</a:t>
            </a:r>
            <a:endParaRPr lang="en-US" sz="2400" dirty="0"/>
          </a:p>
          <a:p>
            <a:pPr lvl="0" algn="ctr">
              <a:lnSpc>
                <a:spcPct val="129012"/>
              </a:lnSpc>
            </a:pPr>
            <a:r>
              <a:rPr lang="en-US" sz="2299" b="1" dirty="0">
                <a:solidFill>
                  <a:srgbClr val="FFFFFF"/>
                </a:solidFill>
                <a:latin typeface="Ubuntu"/>
                <a:ea typeface="Ubuntu"/>
                <a:cs typeface="Ubuntu"/>
                <a:sym typeface="Ubuntu"/>
              </a:rPr>
              <a:t> ISLANDS</a:t>
            </a:r>
            <a:endParaRPr lang="en-US" sz="2400" dirty="0"/>
          </a:p>
        </p:txBody>
      </p:sp>
      <p:grpSp>
        <p:nvGrpSpPr>
          <p:cNvPr id="324" name="Google Shape;324;p7"/>
          <p:cNvGrpSpPr/>
          <p:nvPr/>
        </p:nvGrpSpPr>
        <p:grpSpPr>
          <a:xfrm>
            <a:off x="273313" y="348891"/>
            <a:ext cx="5075150" cy="1038445"/>
            <a:chOff x="0" y="0"/>
            <a:chExt cx="6766866" cy="1384596"/>
          </a:xfrm>
        </p:grpSpPr>
        <p:grpSp>
          <p:nvGrpSpPr>
            <p:cNvPr id="325" name="Google Shape;325;p7"/>
            <p:cNvGrpSpPr/>
            <p:nvPr/>
          </p:nvGrpSpPr>
          <p:grpSpPr>
            <a:xfrm>
              <a:off x="0" y="0"/>
              <a:ext cx="6766866" cy="1322962"/>
              <a:chOff x="0" y="0"/>
              <a:chExt cx="1645357" cy="321677"/>
            </a:xfrm>
          </p:grpSpPr>
          <p:sp>
            <p:nvSpPr>
              <p:cNvPr id="326" name="Google Shape;326;p7"/>
              <p:cNvSpPr/>
              <p:nvPr/>
            </p:nvSpPr>
            <p:spPr>
              <a:xfrm>
                <a:off x="0" y="0"/>
                <a:ext cx="1645357" cy="321677"/>
              </a:xfrm>
              <a:custGeom>
                <a:avLst/>
                <a:gdLst/>
                <a:ahLst/>
                <a:cxnLst/>
                <a:rect l="l" t="t" r="r" b="b"/>
                <a:pathLst>
                  <a:path w="1645357" h="321677" extrusionOk="0">
                    <a:moveTo>
                      <a:pt x="0" y="0"/>
                    </a:moveTo>
                    <a:lnTo>
                      <a:pt x="1645357" y="0"/>
                    </a:lnTo>
                    <a:lnTo>
                      <a:pt x="1645357" y="321677"/>
                    </a:lnTo>
                    <a:lnTo>
                      <a:pt x="0" y="321677"/>
                    </a:lnTo>
                    <a:close/>
                  </a:path>
                </a:pathLst>
              </a:custGeom>
              <a:gradFill>
                <a:gsLst>
                  <a:gs pos="0">
                    <a:srgbClr val="49C3CE"/>
                  </a:gs>
                  <a:gs pos="50980">
                    <a:srgbClr val="9854A1"/>
                  </a:gs>
                  <a:gs pos="100000">
                    <a:srgbClr val="F26F72"/>
                  </a:gs>
                </a:gsLst>
                <a:lin ang="12000000" scaled="0"/>
              </a:gradFill>
              <a:ln>
                <a:noFill/>
              </a:ln>
            </p:spPr>
          </p:sp>
          <p:sp>
            <p:nvSpPr>
              <p:cNvPr id="327" name="Google Shape;327;p7"/>
              <p:cNvSpPr txBox="1"/>
              <p:nvPr/>
            </p:nvSpPr>
            <p:spPr>
              <a:xfrm>
                <a:off x="0" y="0"/>
                <a:ext cx="1645357" cy="321677"/>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28" name="Google Shape;328;p7"/>
            <p:cNvSpPr txBox="1"/>
            <p:nvPr/>
          </p:nvSpPr>
          <p:spPr>
            <a:xfrm>
              <a:off x="189651" y="144083"/>
              <a:ext cx="6387563" cy="1240513"/>
            </a:xfrm>
            <a:prstGeom prst="rect">
              <a:avLst/>
            </a:prstGeom>
            <a:noFill/>
            <a:ln>
              <a:noFill/>
            </a:ln>
          </p:spPr>
          <p:txBody>
            <a:bodyPr spcFirstLastPara="1" wrap="square" lIns="0" tIns="0" rIns="0" bIns="0" anchor="t" anchorCtr="0">
              <a:spAutoFit/>
            </a:bodyPr>
            <a:lstStyle/>
            <a:p>
              <a:pPr lvl="0">
                <a:lnSpc>
                  <a:spcPct val="108002"/>
                </a:lnSpc>
              </a:pPr>
              <a:r>
                <a:rPr lang="en-US" sz="2799" b="1" i="0" u="none" strike="noStrike" cap="none" dirty="0">
                  <a:solidFill>
                    <a:srgbClr val="FFFFFF"/>
                  </a:solidFill>
                  <a:latin typeface="Ubuntu"/>
                  <a:ea typeface="Ubuntu"/>
                  <a:cs typeface="Ubuntu"/>
                  <a:sym typeface="Ubuntu"/>
                </a:rPr>
                <a:t>МОЛОДІЖНИЙ ФОРУМ</a:t>
              </a:r>
              <a:r>
                <a:rPr lang="uk-UA" sz="2799" b="1" i="0" u="none" strike="noStrike" cap="none" dirty="0">
                  <a:solidFill>
                    <a:srgbClr val="FFFFFF"/>
                  </a:solidFill>
                  <a:latin typeface="Ubuntu"/>
                  <a:ea typeface="Ubuntu"/>
                  <a:cs typeface="Ubuntu"/>
                  <a:sym typeface="Ubuntu"/>
                </a:rPr>
                <a:t> СПІЛЬНІ ОСТРОВИ</a:t>
              </a:r>
              <a:endParaRPr dirty="0"/>
            </a:p>
          </p:txBody>
        </p:sp>
      </p:grpSp>
      <p:sp>
        <p:nvSpPr>
          <p:cNvPr id="329" name="Google Shape;329;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330" name="Google Shape;330;p7"/>
          <p:cNvSpPr txBox="1"/>
          <p:nvPr/>
        </p:nvSpPr>
        <p:spPr>
          <a:xfrm>
            <a:off x="5302250" y="10315575"/>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7</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grpSp>
        <p:nvGrpSpPr>
          <p:cNvPr id="335" name="Google Shape;335;p8"/>
          <p:cNvGrpSpPr/>
          <p:nvPr/>
        </p:nvGrpSpPr>
        <p:grpSpPr>
          <a:xfrm>
            <a:off x="7395738" y="7697079"/>
            <a:ext cx="118846" cy="2846949"/>
            <a:chOff x="0" y="1"/>
            <a:chExt cx="158463" cy="3795931"/>
          </a:xfrm>
        </p:grpSpPr>
        <p:sp>
          <p:nvSpPr>
            <p:cNvPr id="336" name="Google Shape;336;p8"/>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337" name="Google Shape;337;p8"/>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1B3563"/>
                  </a:solidFill>
                  <a:latin typeface="Ubuntu"/>
                  <a:ea typeface="Ubuntu"/>
                  <a:cs typeface="Ubuntu"/>
                  <a:sym typeface="Ubuntu"/>
                </a:rPr>
                <a:t>Посібник з кращих практик «Мій мир» </a:t>
              </a:r>
              <a:endParaRPr/>
            </a:p>
          </p:txBody>
        </p:sp>
      </p:grpSp>
      <p:grpSp>
        <p:nvGrpSpPr>
          <p:cNvPr id="338" name="Google Shape;338;p8"/>
          <p:cNvGrpSpPr/>
          <p:nvPr/>
        </p:nvGrpSpPr>
        <p:grpSpPr>
          <a:xfrm>
            <a:off x="7548138" y="7849479"/>
            <a:ext cx="118846" cy="2846949"/>
            <a:chOff x="0" y="1"/>
            <a:chExt cx="158463" cy="3795931"/>
          </a:xfrm>
        </p:grpSpPr>
        <p:sp>
          <p:nvSpPr>
            <p:cNvPr id="339" name="Google Shape;339;p8"/>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340" name="Google Shape;340;p8"/>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002060"/>
                  </a:solidFill>
                  <a:latin typeface="Ubuntu"/>
                  <a:ea typeface="Ubuntu"/>
                  <a:cs typeface="Ubuntu"/>
                  <a:sym typeface="Ubuntu"/>
                </a:rPr>
                <a:t>Музика для молоді: дорожня карта підходу до побудови миру </a:t>
              </a:r>
              <a:endParaRPr/>
            </a:p>
          </p:txBody>
        </p:sp>
      </p:grpSp>
      <p:sp>
        <p:nvSpPr>
          <p:cNvPr id="341" name="Google Shape;341;p8"/>
          <p:cNvSpPr/>
          <p:nvPr/>
        </p:nvSpPr>
        <p:spPr>
          <a:xfrm>
            <a:off x="756000" y="1248468"/>
            <a:ext cx="5666849" cy="3777899"/>
          </a:xfrm>
          <a:custGeom>
            <a:avLst/>
            <a:gdLst/>
            <a:ahLst/>
            <a:cxnLst/>
            <a:rect l="l" t="t" r="r" b="b"/>
            <a:pathLst>
              <a:path w="5666849" h="3777899" extrusionOk="0">
                <a:moveTo>
                  <a:pt x="0" y="0"/>
                </a:moveTo>
                <a:lnTo>
                  <a:pt x="5666849" y="0"/>
                </a:lnTo>
                <a:lnTo>
                  <a:pt x="5666849" y="3777899"/>
                </a:lnTo>
                <a:lnTo>
                  <a:pt x="0" y="3777899"/>
                </a:lnTo>
                <a:lnTo>
                  <a:pt x="0" y="0"/>
                </a:lnTo>
                <a:close/>
              </a:path>
            </a:pathLst>
          </a:custGeom>
          <a:blipFill rotWithShape="1">
            <a:blip r:embed="rId4">
              <a:alphaModFix/>
            </a:blip>
            <a:stretch>
              <a:fillRect/>
            </a:stretch>
          </a:blipFill>
          <a:ln>
            <a:noFill/>
          </a:ln>
        </p:spPr>
      </p:sp>
      <p:sp>
        <p:nvSpPr>
          <p:cNvPr id="342" name="Google Shape;342;p8"/>
          <p:cNvSpPr/>
          <p:nvPr/>
        </p:nvSpPr>
        <p:spPr>
          <a:xfrm>
            <a:off x="5617138" y="575787"/>
            <a:ext cx="1642216" cy="1642216"/>
          </a:xfrm>
          <a:custGeom>
            <a:avLst/>
            <a:gdLst/>
            <a:ahLst/>
            <a:cxnLst/>
            <a:rect l="l" t="t" r="r" b="b"/>
            <a:pathLst>
              <a:path w="812800" h="812800" extrusionOk="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004D44"/>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3" name="Google Shape;343;p8"/>
          <p:cNvGrpSpPr/>
          <p:nvPr/>
        </p:nvGrpSpPr>
        <p:grpSpPr>
          <a:xfrm>
            <a:off x="197907" y="4739359"/>
            <a:ext cx="2436645" cy="431008"/>
            <a:chOff x="-100541" y="0"/>
            <a:chExt cx="3248862" cy="574678"/>
          </a:xfrm>
        </p:grpSpPr>
        <p:grpSp>
          <p:nvGrpSpPr>
            <p:cNvPr id="344" name="Google Shape;344;p8"/>
            <p:cNvGrpSpPr/>
            <p:nvPr/>
          </p:nvGrpSpPr>
          <p:grpSpPr>
            <a:xfrm>
              <a:off x="0" y="0"/>
              <a:ext cx="3047781" cy="574678"/>
              <a:chOff x="0" y="0"/>
              <a:chExt cx="741065" cy="139732"/>
            </a:xfrm>
          </p:grpSpPr>
          <p:sp>
            <p:nvSpPr>
              <p:cNvPr id="345" name="Google Shape;345;p8"/>
              <p:cNvSpPr/>
              <p:nvPr/>
            </p:nvSpPr>
            <p:spPr>
              <a:xfrm>
                <a:off x="0" y="0"/>
                <a:ext cx="741065" cy="139732"/>
              </a:xfrm>
              <a:custGeom>
                <a:avLst/>
                <a:gdLst/>
                <a:ahLst/>
                <a:cxnLst/>
                <a:rect l="l" t="t" r="r" b="b"/>
                <a:pathLst>
                  <a:path w="741065" h="139732" extrusionOk="0">
                    <a:moveTo>
                      <a:pt x="0" y="0"/>
                    </a:moveTo>
                    <a:lnTo>
                      <a:pt x="741065" y="0"/>
                    </a:lnTo>
                    <a:lnTo>
                      <a:pt x="741065"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346" name="Google Shape;346;p8"/>
              <p:cNvSpPr txBox="1"/>
              <p:nvPr/>
            </p:nvSpPr>
            <p:spPr>
              <a:xfrm>
                <a:off x="0" y="0"/>
                <a:ext cx="741065"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47" name="Google Shape;347;p8"/>
            <p:cNvSpPr txBox="1"/>
            <p:nvPr/>
          </p:nvSpPr>
          <p:spPr>
            <a:xfrm>
              <a:off x="-100541" y="136732"/>
              <a:ext cx="3248862" cy="310256"/>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b="1" i="0" u="none" strike="noStrike" cap="none" dirty="0">
                  <a:solidFill>
                    <a:srgbClr val="FFFFFF"/>
                  </a:solidFill>
                  <a:latin typeface="Ubuntu"/>
                  <a:ea typeface="Ubuntu"/>
                  <a:cs typeface="Ubuntu"/>
                  <a:sym typeface="Ubuntu"/>
                </a:rPr>
                <a:t>ОСНОВНІ РЕЗУЛЬТАТИ</a:t>
              </a:r>
              <a:endParaRPr dirty="0"/>
            </a:p>
          </p:txBody>
        </p:sp>
      </p:grpSp>
      <p:grpSp>
        <p:nvGrpSpPr>
          <p:cNvPr id="348" name="Google Shape;348;p8"/>
          <p:cNvGrpSpPr/>
          <p:nvPr/>
        </p:nvGrpSpPr>
        <p:grpSpPr>
          <a:xfrm>
            <a:off x="273313" y="348891"/>
            <a:ext cx="5075150" cy="1038445"/>
            <a:chOff x="0" y="0"/>
            <a:chExt cx="6766866" cy="1384594"/>
          </a:xfrm>
        </p:grpSpPr>
        <p:grpSp>
          <p:nvGrpSpPr>
            <p:cNvPr id="349" name="Google Shape;349;p8"/>
            <p:cNvGrpSpPr/>
            <p:nvPr/>
          </p:nvGrpSpPr>
          <p:grpSpPr>
            <a:xfrm>
              <a:off x="0" y="0"/>
              <a:ext cx="6766866" cy="1322962"/>
              <a:chOff x="0" y="0"/>
              <a:chExt cx="1645357" cy="321677"/>
            </a:xfrm>
          </p:grpSpPr>
          <p:sp>
            <p:nvSpPr>
              <p:cNvPr id="350" name="Google Shape;350;p8"/>
              <p:cNvSpPr/>
              <p:nvPr/>
            </p:nvSpPr>
            <p:spPr>
              <a:xfrm>
                <a:off x="0" y="0"/>
                <a:ext cx="1645357" cy="321677"/>
              </a:xfrm>
              <a:custGeom>
                <a:avLst/>
                <a:gdLst/>
                <a:ahLst/>
                <a:cxnLst/>
                <a:rect l="l" t="t" r="r" b="b"/>
                <a:pathLst>
                  <a:path w="1645357" h="321677" extrusionOk="0">
                    <a:moveTo>
                      <a:pt x="0" y="0"/>
                    </a:moveTo>
                    <a:lnTo>
                      <a:pt x="1645357" y="0"/>
                    </a:lnTo>
                    <a:lnTo>
                      <a:pt x="1645357" y="321677"/>
                    </a:lnTo>
                    <a:lnTo>
                      <a:pt x="0" y="321677"/>
                    </a:lnTo>
                    <a:close/>
                  </a:path>
                </a:pathLst>
              </a:custGeom>
              <a:gradFill>
                <a:gsLst>
                  <a:gs pos="0">
                    <a:srgbClr val="49C3CE"/>
                  </a:gs>
                  <a:gs pos="50980">
                    <a:srgbClr val="9854A1"/>
                  </a:gs>
                  <a:gs pos="100000">
                    <a:srgbClr val="F26F72"/>
                  </a:gs>
                </a:gsLst>
                <a:lin ang="12000000" scaled="0"/>
              </a:gradFill>
              <a:ln>
                <a:noFill/>
              </a:ln>
            </p:spPr>
          </p:sp>
          <p:sp>
            <p:nvSpPr>
              <p:cNvPr id="351" name="Google Shape;351;p8"/>
              <p:cNvSpPr txBox="1"/>
              <p:nvPr/>
            </p:nvSpPr>
            <p:spPr>
              <a:xfrm>
                <a:off x="0" y="0"/>
                <a:ext cx="1645357" cy="321677"/>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52" name="Google Shape;352;p8"/>
            <p:cNvSpPr txBox="1"/>
            <p:nvPr/>
          </p:nvSpPr>
          <p:spPr>
            <a:xfrm>
              <a:off x="189651" y="144083"/>
              <a:ext cx="6387563" cy="1240511"/>
            </a:xfrm>
            <a:prstGeom prst="rect">
              <a:avLst/>
            </a:prstGeom>
            <a:noFill/>
            <a:ln>
              <a:noFill/>
            </a:ln>
          </p:spPr>
          <p:txBody>
            <a:bodyPr spcFirstLastPara="1" wrap="square" lIns="0" tIns="0" rIns="0" bIns="0" anchor="t" anchorCtr="0">
              <a:spAutoFit/>
            </a:bodyPr>
            <a:lstStyle/>
            <a:p>
              <a:pPr lvl="0">
                <a:lnSpc>
                  <a:spcPct val="108002"/>
                </a:lnSpc>
              </a:pPr>
              <a:r>
                <a:rPr lang="ru-RU" sz="2799" b="1" dirty="0">
                  <a:solidFill>
                    <a:srgbClr val="FFFFFF"/>
                  </a:solidFill>
                  <a:latin typeface="Ubuntu"/>
                  <a:ea typeface="Ubuntu"/>
                  <a:cs typeface="Ubuntu"/>
                  <a:sym typeface="Ubuntu"/>
                </a:rPr>
                <a:t>МОЛОДІЖНИЙ ФОРУМ СПІЛЬНІ ОСТРОВИ</a:t>
              </a:r>
              <a:endParaRPr lang="ru-RU" sz="2800" dirty="0"/>
            </a:p>
          </p:txBody>
        </p:sp>
      </p:grpSp>
      <p:sp>
        <p:nvSpPr>
          <p:cNvPr id="353" name="Google Shape;353;p8"/>
          <p:cNvSpPr txBox="1"/>
          <p:nvPr/>
        </p:nvSpPr>
        <p:spPr>
          <a:xfrm>
            <a:off x="273313" y="5355525"/>
            <a:ext cx="6986042" cy="4719241"/>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dirty="0" err="1">
                <a:solidFill>
                  <a:srgbClr val="1B3563"/>
                </a:solidFill>
                <a:latin typeface="Ubuntu"/>
                <a:ea typeface="Ubuntu"/>
                <a:cs typeface="Ubuntu"/>
                <a:sym typeface="Ubuntu"/>
              </a:rPr>
              <a:t>Серед</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надихаючих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заходів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вже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запропонованих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Молодіжним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форумом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Спільні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острови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такі</a:t>
            </a:r>
            <a:r>
              <a:rPr lang="en-US" sz="1200" b="0" i="0" u="none" strike="noStrike" cap="none" dirty="0">
                <a:solidFill>
                  <a:srgbClr val="1B3563"/>
                </a:solidFill>
                <a:latin typeface="Ubuntu"/>
                <a:ea typeface="Ubuntu"/>
                <a:cs typeface="Ubuntu"/>
                <a:sym typeface="Ubuntu"/>
              </a:rPr>
              <a:t>:</a:t>
            </a:r>
            <a:endParaRPr dirty="0"/>
          </a:p>
          <a:p>
            <a:pPr marL="0" marR="0" lvl="0" indent="0" algn="l" rtl="0">
              <a:lnSpc>
                <a:spcPct val="108000"/>
              </a:lnSpc>
              <a:spcBef>
                <a:spcPts val="0"/>
              </a:spcBef>
              <a:spcAft>
                <a:spcPts val="0"/>
              </a:spcAft>
              <a:buNone/>
            </a:pPr>
            <a:r>
              <a:rPr lang="en-US" sz="1200" b="0" i="0" u="none" strike="noStrike" cap="none" dirty="0">
                <a:solidFill>
                  <a:srgbClr val="1B3563"/>
                </a:solidFill>
                <a:latin typeface="Ubuntu"/>
                <a:ea typeface="Ubuntu"/>
                <a:cs typeface="Ubuntu"/>
                <a:sym typeface="Ubuntu"/>
              </a:rPr>
              <a:t> </a:t>
            </a:r>
            <a:endParaRPr dirty="0"/>
          </a:p>
          <a:p>
            <a:pPr marL="0" marR="0" lvl="0" indent="0" algn="l" rtl="0">
              <a:lnSpc>
                <a:spcPct val="108005"/>
              </a:lnSpc>
              <a:spcBef>
                <a:spcPts val="0"/>
              </a:spcBef>
              <a:spcAft>
                <a:spcPts val="0"/>
              </a:spcAft>
              <a:buNone/>
            </a:pPr>
            <a:r>
              <a:rPr lang="en-US" sz="1599" b="1" i="0" u="none" strike="noStrike" cap="none" dirty="0" err="1">
                <a:solidFill>
                  <a:srgbClr val="9E5A9E"/>
                </a:solidFill>
                <a:latin typeface="Ubuntu"/>
                <a:ea typeface="Ubuntu"/>
                <a:cs typeface="Ubuntu"/>
                <a:sym typeface="Ubuntu"/>
              </a:rPr>
              <a:t>Сталий</a:t>
            </a:r>
            <a:r>
              <a:rPr lang="en-US" sz="1599" b="1" i="0" u="none" strike="noStrike" cap="none" dirty="0">
                <a:solidFill>
                  <a:srgbClr val="9E5A9E"/>
                </a:solidFill>
                <a:latin typeface="Ubuntu"/>
                <a:ea typeface="Ubuntu"/>
                <a:cs typeface="Ubuntu"/>
                <a:sym typeface="Ubuntu"/>
              </a:rPr>
              <a:t> </a:t>
            </a:r>
            <a:r>
              <a:rPr lang="en-US" sz="1599" b="1" i="0" u="none" strike="noStrike" cap="none" dirty="0" err="1">
                <a:solidFill>
                  <a:srgbClr val="9E5A9E"/>
                </a:solidFill>
                <a:latin typeface="Ubuntu"/>
                <a:ea typeface="Ubuntu"/>
                <a:cs typeface="Ubuntu"/>
                <a:sym typeface="Ubuntu"/>
              </a:rPr>
              <a:t>розвиток</a:t>
            </a:r>
            <a:endParaRPr dirty="0"/>
          </a:p>
          <a:p>
            <a:pPr marL="0" marR="0" lvl="0" indent="0" algn="l" rtl="0">
              <a:lnSpc>
                <a:spcPct val="108000"/>
              </a:lnSpc>
              <a:spcBef>
                <a:spcPts val="0"/>
              </a:spcBef>
              <a:spcAft>
                <a:spcPts val="0"/>
              </a:spcAft>
              <a:buNone/>
            </a:pPr>
            <a:r>
              <a:rPr lang="en-US" sz="1200" b="0" i="0" u="none" strike="noStrike" cap="none" dirty="0">
                <a:solidFill>
                  <a:srgbClr val="1B3563"/>
                </a:solidFill>
                <a:latin typeface="Ubuntu"/>
                <a:ea typeface="Ubuntu"/>
                <a:cs typeface="Ubuntu"/>
                <a:sym typeface="Ubuntu"/>
              </a:rPr>
              <a:t> </a:t>
            </a:r>
            <a:endParaRPr dirty="0"/>
          </a:p>
          <a:p>
            <a:pPr marL="259080" marR="0" lvl="1" indent="-129539" algn="l" rtl="0">
              <a:lnSpc>
                <a:spcPct val="108000"/>
              </a:lnSpc>
              <a:spcBef>
                <a:spcPts val="0"/>
              </a:spcBef>
              <a:spcAft>
                <a:spcPts val="0"/>
              </a:spcAft>
              <a:buClr>
                <a:srgbClr val="1B3563"/>
              </a:buClr>
              <a:buSzPts val="1200"/>
              <a:buFont typeface="Arial"/>
              <a:buChar char="•"/>
            </a:pPr>
            <a:r>
              <a:rPr lang="en-US" sz="1200" b="0" i="0" u="none" strike="noStrike" cap="none" dirty="0" err="1">
                <a:solidFill>
                  <a:srgbClr val="1B3563"/>
                </a:solidFill>
                <a:latin typeface="Ubuntu"/>
                <a:ea typeface="Ubuntu"/>
                <a:cs typeface="Ubuntu"/>
                <a:sym typeface="Ubuntu"/>
              </a:rPr>
              <a:t>Використати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можливості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офшорної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вітроенергетики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для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острова</a:t>
            </a:r>
            <a:r>
              <a:rPr lang="en-US" sz="1200" b="0" i="0" u="none" strike="noStrike" cap="none" dirty="0">
                <a:solidFill>
                  <a:srgbClr val="1B3563"/>
                </a:solidFill>
                <a:latin typeface="Ubuntu"/>
                <a:ea typeface="Ubuntu"/>
                <a:cs typeface="Ubuntu"/>
                <a:sym typeface="Ubuntu"/>
              </a:rPr>
              <a:t>.</a:t>
            </a:r>
            <a:endParaRPr dirty="0"/>
          </a:p>
          <a:p>
            <a:pPr marL="259080" marR="0" lvl="1" indent="-129539" algn="l" rtl="0">
              <a:lnSpc>
                <a:spcPct val="108000"/>
              </a:lnSpc>
              <a:spcBef>
                <a:spcPts val="0"/>
              </a:spcBef>
              <a:spcAft>
                <a:spcPts val="0"/>
              </a:spcAft>
              <a:buClr>
                <a:srgbClr val="1B3563"/>
              </a:buClr>
              <a:buSzPts val="1200"/>
              <a:buFont typeface="Arial"/>
              <a:buChar char="•"/>
            </a:pPr>
            <a:r>
              <a:rPr lang="en-US" sz="1200" b="0" i="0" u="none" strike="noStrike" cap="none" dirty="0" err="1">
                <a:solidFill>
                  <a:srgbClr val="1B3563"/>
                </a:solidFill>
                <a:latin typeface="Ubuntu"/>
                <a:ea typeface="Ubuntu"/>
                <a:cs typeface="Ubuntu"/>
                <a:sym typeface="Ubuntu"/>
              </a:rPr>
              <a:t>Швидке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впровадження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відновлюваних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джерел</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енергії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громадському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приватному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транспорті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електромобілі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водень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біопаливо</a:t>
            </a:r>
            <a:r>
              <a:rPr lang="en-US" sz="1200" b="0" i="0" u="none" strike="noStrike" cap="none" dirty="0">
                <a:solidFill>
                  <a:srgbClr val="1B3563"/>
                </a:solidFill>
                <a:latin typeface="Ubuntu"/>
                <a:ea typeface="Ubuntu"/>
                <a:cs typeface="Ubuntu"/>
                <a:sym typeface="Ubuntu"/>
              </a:rPr>
              <a:t>).</a:t>
            </a:r>
            <a:endParaRPr dirty="0"/>
          </a:p>
          <a:p>
            <a:pPr marL="259080" marR="0" lvl="1" indent="-129539" algn="l" rtl="0">
              <a:lnSpc>
                <a:spcPct val="108000"/>
              </a:lnSpc>
              <a:spcBef>
                <a:spcPts val="0"/>
              </a:spcBef>
              <a:spcAft>
                <a:spcPts val="0"/>
              </a:spcAft>
              <a:buClr>
                <a:srgbClr val="1B3563"/>
              </a:buClr>
              <a:buSzPts val="1200"/>
              <a:buFont typeface="Arial"/>
              <a:buChar char="•"/>
            </a:pPr>
            <a:r>
              <a:rPr lang="en-US" sz="1200" b="0" i="0" u="none" strike="noStrike" cap="none" dirty="0" err="1">
                <a:solidFill>
                  <a:srgbClr val="1B3563"/>
                </a:solidFill>
                <a:latin typeface="Ubuntu"/>
                <a:ea typeface="Ubuntu"/>
                <a:cs typeface="Ubuntu"/>
                <a:sym typeface="Ubuntu"/>
              </a:rPr>
              <a:t>Посилення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співпраці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між</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північчю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півднем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питаннях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клімату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біорізноманіття</a:t>
            </a:r>
            <a:r>
              <a:rPr lang="en-US" sz="1200" b="0" i="0" u="none" strike="noStrike" cap="none" dirty="0">
                <a:solidFill>
                  <a:srgbClr val="1B3563"/>
                </a:solidFill>
                <a:latin typeface="Ubuntu"/>
                <a:ea typeface="Ubuntu"/>
                <a:cs typeface="Ubuntu"/>
                <a:sym typeface="Ubuntu"/>
              </a:rPr>
              <a:t>.</a:t>
            </a:r>
            <a:endParaRPr dirty="0"/>
          </a:p>
          <a:p>
            <a:pPr marL="259080" marR="0" lvl="1" indent="-129539" algn="l" rtl="0">
              <a:lnSpc>
                <a:spcPct val="108000"/>
              </a:lnSpc>
              <a:spcBef>
                <a:spcPts val="0"/>
              </a:spcBef>
              <a:spcAft>
                <a:spcPts val="0"/>
              </a:spcAft>
              <a:buClr>
                <a:srgbClr val="1B3563"/>
              </a:buClr>
              <a:buSzPts val="1200"/>
              <a:buFont typeface="Arial"/>
              <a:buChar char="•"/>
            </a:pPr>
            <a:r>
              <a:rPr lang="en-US" sz="1200" b="0" i="0" u="none" strike="noStrike" cap="none" dirty="0" err="1">
                <a:solidFill>
                  <a:srgbClr val="1B3563"/>
                </a:solidFill>
                <a:latin typeface="Ubuntu"/>
                <a:ea typeface="Ubuntu"/>
                <a:cs typeface="Ubuntu"/>
                <a:sym typeface="Ubuntu"/>
              </a:rPr>
              <a:t>Незалежне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Агентство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охорони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навколишнього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середовища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Північної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Ірландії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має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співпрацювати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Агентством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охорони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навколишнього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середовища</a:t>
            </a:r>
            <a:r>
              <a:rPr lang="en-US" sz="1200" b="0" i="0" u="none" strike="noStrike" cap="none" dirty="0">
                <a:solidFill>
                  <a:srgbClr val="1B3563"/>
                </a:solidFill>
                <a:latin typeface="Ubuntu"/>
                <a:ea typeface="Ubuntu"/>
                <a:cs typeface="Ubuntu"/>
                <a:sym typeface="Ubuntu"/>
              </a:rPr>
              <a:t>.</a:t>
            </a:r>
            <a:endParaRPr dirty="0"/>
          </a:p>
          <a:p>
            <a:pPr marL="259080" marR="0" lvl="1" indent="-129539" algn="l" rtl="0">
              <a:lnSpc>
                <a:spcPct val="108000"/>
              </a:lnSpc>
              <a:spcBef>
                <a:spcPts val="0"/>
              </a:spcBef>
              <a:spcAft>
                <a:spcPts val="0"/>
              </a:spcAft>
              <a:buClr>
                <a:srgbClr val="1B3563"/>
              </a:buClr>
              <a:buSzPts val="1200"/>
              <a:buFont typeface="Arial"/>
              <a:buChar char="•"/>
            </a:pPr>
            <a:r>
              <a:rPr lang="en-US" sz="1200" b="0" i="0" u="none" strike="noStrike" cap="none" dirty="0" err="1">
                <a:solidFill>
                  <a:srgbClr val="1B3563"/>
                </a:solidFill>
                <a:latin typeface="Ubuntu"/>
                <a:ea typeface="Ubuntu"/>
                <a:cs typeface="Ubuntu"/>
                <a:sym typeface="Ubuntu"/>
              </a:rPr>
              <a:t>Більш</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відкритий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інклюзивний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загальноострівний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громадянський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діалог</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щодо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кліматичних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дій</a:t>
            </a:r>
            <a:r>
              <a:rPr lang="en-US" sz="1200" b="0" i="0" u="none" strike="noStrike" cap="none" dirty="0">
                <a:solidFill>
                  <a:srgbClr val="1B3563"/>
                </a:solidFill>
                <a:latin typeface="Ubuntu"/>
                <a:ea typeface="Ubuntu"/>
                <a:cs typeface="Ubuntu"/>
                <a:sym typeface="Ubuntu"/>
              </a:rPr>
              <a:t>.</a:t>
            </a:r>
            <a:endParaRPr dirty="0"/>
          </a:p>
          <a:p>
            <a:pPr marL="0" marR="0" lvl="0" indent="0" algn="l" rtl="0">
              <a:lnSpc>
                <a:spcPct val="108000"/>
              </a:lnSpc>
              <a:spcBef>
                <a:spcPts val="0"/>
              </a:spcBef>
              <a:spcAft>
                <a:spcPts val="0"/>
              </a:spcAft>
              <a:buNone/>
            </a:pPr>
            <a:r>
              <a:rPr lang="en-US" sz="1200" b="0" i="0" u="none" strike="noStrike" cap="none" dirty="0">
                <a:solidFill>
                  <a:srgbClr val="1B3563"/>
                </a:solidFill>
                <a:latin typeface="Ubuntu"/>
                <a:ea typeface="Ubuntu"/>
                <a:cs typeface="Ubuntu"/>
                <a:sym typeface="Ubuntu"/>
              </a:rPr>
              <a:t> </a:t>
            </a:r>
            <a:endParaRPr dirty="0"/>
          </a:p>
          <a:p>
            <a:pPr marL="0" marR="0" lvl="0" indent="0" algn="l" rtl="0">
              <a:lnSpc>
                <a:spcPct val="108005"/>
              </a:lnSpc>
              <a:spcBef>
                <a:spcPts val="0"/>
              </a:spcBef>
              <a:spcAft>
                <a:spcPts val="0"/>
              </a:spcAft>
              <a:buNone/>
            </a:pPr>
            <a:r>
              <a:rPr lang="en-US" sz="1599" b="1" i="0" u="none" strike="noStrike" cap="none" dirty="0" err="1">
                <a:solidFill>
                  <a:srgbClr val="9E5A9E"/>
                </a:solidFill>
                <a:latin typeface="Ubuntu"/>
                <a:ea typeface="Ubuntu"/>
                <a:cs typeface="Ubuntu"/>
                <a:sym typeface="Ubuntu"/>
              </a:rPr>
              <a:t>Можливість</a:t>
            </a:r>
            <a:endParaRPr dirty="0"/>
          </a:p>
          <a:p>
            <a:pPr marL="0" marR="0" lvl="0" indent="0" algn="l" rtl="0">
              <a:lnSpc>
                <a:spcPct val="108000"/>
              </a:lnSpc>
              <a:spcBef>
                <a:spcPts val="0"/>
              </a:spcBef>
              <a:spcAft>
                <a:spcPts val="0"/>
              </a:spcAft>
              <a:buNone/>
            </a:pPr>
            <a:r>
              <a:rPr lang="en-US" sz="1200" b="0" i="0" u="none" strike="noStrike" cap="none" dirty="0">
                <a:solidFill>
                  <a:srgbClr val="1B3563"/>
                </a:solidFill>
                <a:latin typeface="Ubuntu"/>
                <a:ea typeface="Ubuntu"/>
                <a:cs typeface="Ubuntu"/>
                <a:sym typeface="Ubuntu"/>
              </a:rPr>
              <a:t> </a:t>
            </a:r>
            <a:endParaRPr dirty="0"/>
          </a:p>
          <a:p>
            <a:pPr marL="259080" marR="0" lvl="1" indent="-129539" algn="l" rtl="0">
              <a:lnSpc>
                <a:spcPct val="108000"/>
              </a:lnSpc>
              <a:spcBef>
                <a:spcPts val="0"/>
              </a:spcBef>
              <a:spcAft>
                <a:spcPts val="0"/>
              </a:spcAft>
              <a:buClr>
                <a:srgbClr val="1B3563"/>
              </a:buClr>
              <a:buSzPts val="1200"/>
              <a:buFont typeface="Arial"/>
              <a:buChar char="•"/>
            </a:pPr>
            <a:r>
              <a:rPr lang="en-US" sz="1200" b="0" i="0" u="none" strike="noStrike" cap="none" dirty="0" err="1">
                <a:solidFill>
                  <a:srgbClr val="1B3563"/>
                </a:solidFill>
                <a:latin typeface="Ubuntu"/>
                <a:ea typeface="Ubuntu"/>
                <a:cs typeface="Ubuntu"/>
                <a:sym typeface="Ubuntu"/>
              </a:rPr>
              <a:t>Інтегрована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освіта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як</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норма</a:t>
            </a:r>
            <a:r>
              <a:rPr lang="en-US" sz="1200" b="0" i="0" u="none" strike="noStrike" cap="none" dirty="0">
                <a:solidFill>
                  <a:srgbClr val="1B3563"/>
                </a:solidFill>
                <a:latin typeface="Ubuntu"/>
                <a:ea typeface="Ubuntu"/>
                <a:cs typeface="Ubuntu"/>
                <a:sym typeface="Ubuntu"/>
              </a:rPr>
              <a:t>.</a:t>
            </a:r>
            <a:endParaRPr dirty="0"/>
          </a:p>
          <a:p>
            <a:pPr marL="259080" marR="0" lvl="1" indent="-129539" algn="l" rtl="0">
              <a:lnSpc>
                <a:spcPct val="108000"/>
              </a:lnSpc>
              <a:spcBef>
                <a:spcPts val="0"/>
              </a:spcBef>
              <a:spcAft>
                <a:spcPts val="0"/>
              </a:spcAft>
              <a:buClr>
                <a:srgbClr val="1B3563"/>
              </a:buClr>
              <a:buSzPts val="1200"/>
              <a:buFont typeface="Arial"/>
              <a:buChar char="•"/>
            </a:pPr>
            <a:r>
              <a:rPr lang="en-US" sz="1200" b="0" i="0" u="none" strike="noStrike" cap="none" dirty="0" err="1">
                <a:solidFill>
                  <a:srgbClr val="1B3563"/>
                </a:solidFill>
                <a:latin typeface="Ubuntu"/>
                <a:ea typeface="Ubuntu"/>
                <a:cs typeface="Ubuntu"/>
                <a:sym typeface="Ubuntu"/>
              </a:rPr>
              <a:t>Програма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мобільності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студентів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для</a:t>
            </a:r>
            <a:r>
              <a:rPr lang="en-US" sz="1200" b="0" i="0" u="none" strike="noStrike" cap="none" dirty="0">
                <a:solidFill>
                  <a:srgbClr val="1B3563"/>
                </a:solidFill>
                <a:latin typeface="Ubuntu"/>
                <a:ea typeface="Ubuntu"/>
                <a:cs typeface="Ubuntu"/>
                <a:sym typeface="Ubuntu"/>
              </a:rPr>
              <a:t> </a:t>
            </a:r>
            <a:r>
              <a:rPr lang="uk-UA" sz="1200" b="0" i="0" u="none" strike="noStrike" cap="none" dirty="0">
                <a:solidFill>
                  <a:srgbClr val="1B3563"/>
                </a:solidFill>
                <a:latin typeface="Ubuntu"/>
                <a:ea typeface="Ubuntu"/>
                <a:cs typeface="Ubuntu"/>
                <a:sym typeface="Ubuntu"/>
              </a:rPr>
              <a:t>О</a:t>
            </a:r>
            <a:r>
              <a:rPr lang="en-US" sz="1200" b="0" i="0" u="none" strike="noStrike" cap="none" dirty="0" err="1">
                <a:solidFill>
                  <a:srgbClr val="1B3563"/>
                </a:solidFill>
                <a:latin typeface="Ubuntu"/>
                <a:ea typeface="Ubuntu"/>
                <a:cs typeface="Ubuntu"/>
                <a:sym typeface="Ubuntu"/>
              </a:rPr>
              <a:t>строва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Ірландія</a:t>
            </a:r>
            <a:r>
              <a:rPr lang="en-US" sz="1200" b="0" i="0" u="none" strike="noStrike" cap="none" dirty="0">
                <a:solidFill>
                  <a:srgbClr val="1B3563"/>
                </a:solidFill>
                <a:latin typeface="Ubuntu"/>
                <a:ea typeface="Ubuntu"/>
                <a:cs typeface="Ubuntu"/>
                <a:sym typeface="Ubuntu"/>
              </a:rPr>
              <a:t>.</a:t>
            </a:r>
            <a:endParaRPr dirty="0"/>
          </a:p>
          <a:p>
            <a:pPr marL="259080" marR="0" lvl="1" indent="-129539" algn="l" rtl="0">
              <a:lnSpc>
                <a:spcPct val="108000"/>
              </a:lnSpc>
              <a:spcBef>
                <a:spcPts val="0"/>
              </a:spcBef>
              <a:spcAft>
                <a:spcPts val="0"/>
              </a:spcAft>
              <a:buClr>
                <a:srgbClr val="1B3563"/>
              </a:buClr>
              <a:buSzPts val="1200"/>
              <a:buFont typeface="Arial"/>
              <a:buChar char="•"/>
            </a:pPr>
            <a:r>
              <a:rPr lang="en-US" sz="1200" b="0" i="0" u="none" strike="noStrike" cap="none" dirty="0" err="1">
                <a:solidFill>
                  <a:srgbClr val="1B3563"/>
                </a:solidFill>
                <a:latin typeface="Ubuntu"/>
                <a:ea typeface="Ubuntu"/>
                <a:cs typeface="Ubuntu"/>
                <a:sym typeface="Ubuntu"/>
              </a:rPr>
              <a:t>Зниження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вік</a:t>
            </a:r>
            <a:r>
              <a:rPr lang="uk-UA" sz="1200" b="0" i="0" u="none" strike="noStrike" cap="none" dirty="0">
                <a:solidFill>
                  <a:srgbClr val="1B3563"/>
                </a:solidFill>
                <a:latin typeface="Ubuntu"/>
                <a:ea typeface="Ubuntu"/>
                <a:cs typeface="Ubuntu"/>
                <a:sym typeface="Ubuntu"/>
              </a:rPr>
              <a:t>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для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голосування</a:t>
            </a:r>
            <a:r>
              <a:rPr lang="en-US" sz="1200" b="0" i="0" u="none" strike="noStrike" cap="none" dirty="0">
                <a:solidFill>
                  <a:srgbClr val="1B3563"/>
                </a:solidFill>
                <a:latin typeface="Ubuntu"/>
                <a:ea typeface="Ubuntu"/>
                <a:cs typeface="Ubuntu"/>
                <a:sym typeface="Ubuntu"/>
              </a:rPr>
              <a:t>.</a:t>
            </a:r>
            <a:endParaRPr dirty="0"/>
          </a:p>
          <a:p>
            <a:pPr marL="259080" marR="0" lvl="1" indent="-129539" algn="l" rtl="0">
              <a:lnSpc>
                <a:spcPct val="108000"/>
              </a:lnSpc>
              <a:spcBef>
                <a:spcPts val="0"/>
              </a:spcBef>
              <a:spcAft>
                <a:spcPts val="0"/>
              </a:spcAft>
              <a:buClr>
                <a:srgbClr val="1B3563"/>
              </a:buClr>
              <a:buSzPts val="1200"/>
              <a:buFont typeface="Arial"/>
              <a:buChar char="•"/>
            </a:pPr>
            <a:r>
              <a:rPr lang="en-US" sz="1200" b="0" i="0" u="none" strike="noStrike" cap="none" dirty="0" err="1">
                <a:solidFill>
                  <a:srgbClr val="1B3563"/>
                </a:solidFill>
                <a:latin typeface="Ubuntu"/>
                <a:ea typeface="Ubuntu"/>
                <a:cs typeface="Ubuntu"/>
                <a:sym typeface="Ubuntu"/>
              </a:rPr>
              <a:t>Посилення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медіаграмотності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грамотності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соціальних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мережах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школах</a:t>
            </a:r>
            <a:r>
              <a:rPr lang="en-US" sz="1200" b="0" i="0" u="none" strike="noStrike" cap="none" dirty="0">
                <a:solidFill>
                  <a:srgbClr val="1B3563"/>
                </a:solidFill>
                <a:latin typeface="Ubuntu"/>
                <a:ea typeface="Ubuntu"/>
                <a:cs typeface="Ubuntu"/>
                <a:sym typeface="Ubuntu"/>
              </a:rPr>
              <a:t>.</a:t>
            </a:r>
            <a:endParaRPr dirty="0"/>
          </a:p>
          <a:p>
            <a:pPr marL="259080" marR="0" lvl="1" indent="-129539" algn="l" rtl="0">
              <a:lnSpc>
                <a:spcPct val="108000"/>
              </a:lnSpc>
              <a:spcBef>
                <a:spcPts val="0"/>
              </a:spcBef>
              <a:spcAft>
                <a:spcPts val="0"/>
              </a:spcAft>
              <a:buClr>
                <a:srgbClr val="1B3563"/>
              </a:buClr>
              <a:buSzPts val="1200"/>
              <a:buFont typeface="Arial"/>
              <a:buChar char="•"/>
            </a:pPr>
            <a:r>
              <a:rPr lang="en-US" sz="1200" b="0" i="0" u="none" strike="noStrike" cap="none" dirty="0" err="1">
                <a:solidFill>
                  <a:srgbClr val="1B3563"/>
                </a:solidFill>
                <a:latin typeface="Ubuntu"/>
                <a:ea typeface="Ubuntu"/>
                <a:cs typeface="Ubuntu"/>
                <a:sym typeface="Ubuntu"/>
              </a:rPr>
              <a:t>Більше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соціального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житла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більше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сполучень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громадського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транспорту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для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острова</a:t>
            </a:r>
            <a:r>
              <a:rPr lang="en-US" sz="1200" b="0" i="0" u="none" strike="noStrike" cap="none" dirty="0">
                <a:solidFill>
                  <a:srgbClr val="1B3563"/>
                </a:solidFill>
                <a:latin typeface="Ubuntu"/>
                <a:ea typeface="Ubuntu"/>
                <a:cs typeface="Ubuntu"/>
                <a:sym typeface="Ubuntu"/>
              </a:rPr>
              <a:t>.</a:t>
            </a:r>
            <a:endParaRPr dirty="0"/>
          </a:p>
          <a:p>
            <a:pPr marL="259080" marR="0" lvl="1" indent="-129539" algn="l" rtl="0">
              <a:lnSpc>
                <a:spcPct val="108000"/>
              </a:lnSpc>
              <a:spcBef>
                <a:spcPts val="0"/>
              </a:spcBef>
              <a:spcAft>
                <a:spcPts val="0"/>
              </a:spcAft>
              <a:buClr>
                <a:srgbClr val="1B3563"/>
              </a:buClr>
              <a:buSzPts val="1200"/>
              <a:buFont typeface="Arial"/>
              <a:buChar char="•"/>
            </a:pPr>
            <a:r>
              <a:rPr lang="en-US" sz="1200" b="0" i="0" u="none" strike="noStrike" cap="none" dirty="0" err="1">
                <a:solidFill>
                  <a:srgbClr val="1B3563"/>
                </a:solidFill>
                <a:latin typeface="Ubuntu"/>
                <a:ea typeface="Ubuntu"/>
                <a:cs typeface="Ubuntu"/>
                <a:sym typeface="Ubuntu"/>
              </a:rPr>
              <a:t>Гармонізація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систем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оподаткування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соціального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забезпечення</a:t>
            </a:r>
            <a:r>
              <a:rPr lang="en-US" sz="1200" b="0" i="0" u="none" strike="noStrike" cap="none" dirty="0">
                <a:solidFill>
                  <a:srgbClr val="1B3563"/>
                </a:solidFill>
                <a:latin typeface="Ubuntu"/>
                <a:ea typeface="Ubuntu"/>
                <a:cs typeface="Ubuntu"/>
                <a:sym typeface="Ubuntu"/>
              </a:rPr>
              <a:t>.</a:t>
            </a:r>
            <a:endParaRPr dirty="0"/>
          </a:p>
          <a:p>
            <a:pPr marL="0" marR="0" lvl="0" indent="0" algn="l" rtl="0">
              <a:lnSpc>
                <a:spcPct val="108000"/>
              </a:lnSpc>
              <a:spcBef>
                <a:spcPts val="0"/>
              </a:spcBef>
              <a:spcAft>
                <a:spcPts val="0"/>
              </a:spcAft>
              <a:buNone/>
            </a:pPr>
            <a:endParaRPr sz="1200" b="0" i="0" u="none" strike="noStrike" cap="none" dirty="0">
              <a:solidFill>
                <a:srgbClr val="1B3563"/>
              </a:solidFill>
              <a:latin typeface="Ubuntu"/>
              <a:ea typeface="Ubuntu"/>
              <a:cs typeface="Ubuntu"/>
              <a:sym typeface="Ubuntu"/>
            </a:endParaRPr>
          </a:p>
        </p:txBody>
      </p:sp>
      <p:sp>
        <p:nvSpPr>
          <p:cNvPr id="354" name="Google Shape;354;p8"/>
          <p:cNvSpPr txBox="1"/>
          <p:nvPr/>
        </p:nvSpPr>
        <p:spPr>
          <a:xfrm>
            <a:off x="5770529" y="1009990"/>
            <a:ext cx="1335435" cy="912814"/>
          </a:xfrm>
          <a:prstGeom prst="rect">
            <a:avLst/>
          </a:prstGeom>
          <a:noFill/>
          <a:ln>
            <a:noFill/>
          </a:ln>
        </p:spPr>
        <p:txBody>
          <a:bodyPr spcFirstLastPara="1" wrap="square" lIns="0" tIns="0" rIns="0" bIns="0" anchor="t" anchorCtr="0">
            <a:spAutoFit/>
          </a:bodyPr>
          <a:lstStyle/>
          <a:p>
            <a:pPr lvl="0" algn="ctr">
              <a:lnSpc>
                <a:spcPct val="129012"/>
              </a:lnSpc>
            </a:pPr>
            <a:r>
              <a:rPr lang="en-US" sz="2299" b="1" dirty="0">
                <a:solidFill>
                  <a:srgbClr val="FFFFFF"/>
                </a:solidFill>
                <a:latin typeface="Ubuntu"/>
                <a:ea typeface="Ubuntu"/>
                <a:cs typeface="Ubuntu"/>
                <a:sym typeface="Ubuntu"/>
              </a:rPr>
              <a:t>SHARED</a:t>
            </a:r>
            <a:endParaRPr lang="en-US" sz="2400" dirty="0"/>
          </a:p>
          <a:p>
            <a:pPr lvl="0" algn="ctr">
              <a:lnSpc>
                <a:spcPct val="129012"/>
              </a:lnSpc>
            </a:pPr>
            <a:r>
              <a:rPr lang="en-US" sz="2299" b="1" dirty="0">
                <a:solidFill>
                  <a:srgbClr val="FFFFFF"/>
                </a:solidFill>
                <a:latin typeface="Ubuntu"/>
                <a:ea typeface="Ubuntu"/>
                <a:cs typeface="Ubuntu"/>
                <a:sym typeface="Ubuntu"/>
              </a:rPr>
              <a:t> ISLANDS</a:t>
            </a:r>
            <a:endParaRPr dirty="0"/>
          </a:p>
        </p:txBody>
      </p:sp>
      <p:sp>
        <p:nvSpPr>
          <p:cNvPr id="355" name="Google Shape;355;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356" name="Google Shape;356;p8"/>
          <p:cNvSpPr txBox="1"/>
          <p:nvPr/>
        </p:nvSpPr>
        <p:spPr>
          <a:xfrm>
            <a:off x="5302250" y="10315575"/>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8</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grpSp>
        <p:nvGrpSpPr>
          <p:cNvPr id="361" name="Google Shape;361;p9"/>
          <p:cNvGrpSpPr/>
          <p:nvPr/>
        </p:nvGrpSpPr>
        <p:grpSpPr>
          <a:xfrm>
            <a:off x="7395738" y="7697079"/>
            <a:ext cx="118846" cy="2846949"/>
            <a:chOff x="0" y="1"/>
            <a:chExt cx="158463" cy="3795931"/>
          </a:xfrm>
        </p:grpSpPr>
        <p:sp>
          <p:nvSpPr>
            <p:cNvPr id="362" name="Google Shape;362;p9"/>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363" name="Google Shape;363;p9"/>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1B3563"/>
                  </a:solidFill>
                  <a:latin typeface="Ubuntu"/>
                  <a:ea typeface="Ubuntu"/>
                  <a:cs typeface="Ubuntu"/>
                  <a:sym typeface="Ubuntu"/>
                </a:rPr>
                <a:t>Посібник з кращих практик «Мій мир» </a:t>
              </a:r>
              <a:endParaRPr/>
            </a:p>
          </p:txBody>
        </p:sp>
      </p:grpSp>
      <p:grpSp>
        <p:nvGrpSpPr>
          <p:cNvPr id="364" name="Google Shape;364;p9"/>
          <p:cNvGrpSpPr/>
          <p:nvPr/>
        </p:nvGrpSpPr>
        <p:grpSpPr>
          <a:xfrm>
            <a:off x="7548138" y="7849479"/>
            <a:ext cx="118846" cy="2846949"/>
            <a:chOff x="0" y="1"/>
            <a:chExt cx="158463" cy="3795931"/>
          </a:xfrm>
        </p:grpSpPr>
        <p:sp>
          <p:nvSpPr>
            <p:cNvPr id="365" name="Google Shape;365;p9"/>
            <p:cNvSpPr/>
            <p:nvPr/>
          </p:nvSpPr>
          <p:spPr>
            <a:xfrm>
              <a:off x="0" y="3666333"/>
              <a:ext cx="129599" cy="129599"/>
            </a:xfrm>
            <a:custGeom>
              <a:avLst/>
              <a:gdLst/>
              <a:ahLst/>
              <a:cxnLst/>
              <a:rect l="l" t="t" r="r" b="b"/>
              <a:pathLst>
                <a:path w="129599" h="129599" extrusionOk="0">
                  <a:moveTo>
                    <a:pt x="0" y="0"/>
                  </a:moveTo>
                  <a:lnTo>
                    <a:pt x="129599" y="0"/>
                  </a:lnTo>
                  <a:lnTo>
                    <a:pt x="129599" y="129599"/>
                  </a:lnTo>
                  <a:lnTo>
                    <a:pt x="0" y="129599"/>
                  </a:lnTo>
                  <a:lnTo>
                    <a:pt x="0" y="0"/>
                  </a:lnTo>
                  <a:close/>
                </a:path>
              </a:pathLst>
            </a:custGeom>
            <a:blipFill rotWithShape="1">
              <a:blip r:embed="rId3">
                <a:alphaModFix/>
              </a:blip>
              <a:stretch>
                <a:fillRect l="-19464" b="-24104"/>
              </a:stretch>
            </a:blipFill>
            <a:ln>
              <a:noFill/>
            </a:ln>
          </p:spPr>
        </p:sp>
        <p:sp>
          <p:nvSpPr>
            <p:cNvPr id="366" name="Google Shape;366;p9"/>
            <p:cNvSpPr txBox="1"/>
            <p:nvPr/>
          </p:nvSpPr>
          <p:spPr>
            <a:xfrm rot="-5400000">
              <a:off x="-1704610" y="1711350"/>
              <a:ext cx="3574422" cy="151723"/>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799" b="0" i="0" u="none" strike="noStrike" cap="none">
                  <a:solidFill>
                    <a:srgbClr val="002060"/>
                  </a:solidFill>
                  <a:latin typeface="Ubuntu"/>
                  <a:ea typeface="Ubuntu"/>
                  <a:cs typeface="Ubuntu"/>
                  <a:sym typeface="Ubuntu"/>
                </a:rPr>
                <a:t>Музика для молоді: дорожня карта підходу до побудови миру </a:t>
              </a:r>
              <a:endParaRPr/>
            </a:p>
          </p:txBody>
        </p:sp>
      </p:grpSp>
      <p:grpSp>
        <p:nvGrpSpPr>
          <p:cNvPr id="367" name="Google Shape;367;p9"/>
          <p:cNvGrpSpPr/>
          <p:nvPr/>
        </p:nvGrpSpPr>
        <p:grpSpPr>
          <a:xfrm>
            <a:off x="296567" y="3438813"/>
            <a:ext cx="2285835" cy="431008"/>
            <a:chOff x="0" y="0"/>
            <a:chExt cx="3047781" cy="574678"/>
          </a:xfrm>
        </p:grpSpPr>
        <p:grpSp>
          <p:nvGrpSpPr>
            <p:cNvPr id="368" name="Google Shape;368;p9"/>
            <p:cNvGrpSpPr/>
            <p:nvPr/>
          </p:nvGrpSpPr>
          <p:grpSpPr>
            <a:xfrm>
              <a:off x="0" y="0"/>
              <a:ext cx="3047781" cy="574678"/>
              <a:chOff x="0" y="0"/>
              <a:chExt cx="741065" cy="139732"/>
            </a:xfrm>
          </p:grpSpPr>
          <p:sp>
            <p:nvSpPr>
              <p:cNvPr id="369" name="Google Shape;369;p9"/>
              <p:cNvSpPr/>
              <p:nvPr/>
            </p:nvSpPr>
            <p:spPr>
              <a:xfrm>
                <a:off x="0" y="0"/>
                <a:ext cx="741065" cy="139732"/>
              </a:xfrm>
              <a:custGeom>
                <a:avLst/>
                <a:gdLst/>
                <a:ahLst/>
                <a:cxnLst/>
                <a:rect l="l" t="t" r="r" b="b"/>
                <a:pathLst>
                  <a:path w="741065" h="139732" extrusionOk="0">
                    <a:moveTo>
                      <a:pt x="0" y="0"/>
                    </a:moveTo>
                    <a:lnTo>
                      <a:pt x="741065" y="0"/>
                    </a:lnTo>
                    <a:lnTo>
                      <a:pt x="741065"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370" name="Google Shape;370;p9"/>
              <p:cNvSpPr txBox="1"/>
              <p:nvPr/>
            </p:nvSpPr>
            <p:spPr>
              <a:xfrm>
                <a:off x="0" y="0"/>
                <a:ext cx="741065"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71" name="Google Shape;371;p9"/>
            <p:cNvSpPr txBox="1"/>
            <p:nvPr/>
          </p:nvSpPr>
          <p:spPr>
            <a:xfrm>
              <a:off x="85418" y="125033"/>
              <a:ext cx="2876944" cy="324612"/>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sz="1599" b="1" i="0" u="none" strike="noStrike" cap="none">
                  <a:solidFill>
                    <a:srgbClr val="FFFFFF"/>
                  </a:solidFill>
                  <a:latin typeface="Ubuntu"/>
                  <a:ea typeface="Ubuntu"/>
                  <a:cs typeface="Ubuntu"/>
                  <a:sym typeface="Ubuntu"/>
                </a:rPr>
                <a:t>ОПИС</a:t>
              </a:r>
              <a:endParaRPr/>
            </a:p>
          </p:txBody>
        </p:sp>
      </p:grpSp>
      <p:grpSp>
        <p:nvGrpSpPr>
          <p:cNvPr id="372" name="Google Shape;372;p9"/>
          <p:cNvGrpSpPr/>
          <p:nvPr/>
        </p:nvGrpSpPr>
        <p:grpSpPr>
          <a:xfrm>
            <a:off x="61206" y="5607030"/>
            <a:ext cx="3312899" cy="431008"/>
            <a:chOff x="-298312" y="0"/>
            <a:chExt cx="4417200" cy="574678"/>
          </a:xfrm>
        </p:grpSpPr>
        <p:grpSp>
          <p:nvGrpSpPr>
            <p:cNvPr id="373" name="Google Shape;373;p9"/>
            <p:cNvGrpSpPr/>
            <p:nvPr/>
          </p:nvGrpSpPr>
          <p:grpSpPr>
            <a:xfrm>
              <a:off x="0" y="0"/>
              <a:ext cx="3820579" cy="574678"/>
              <a:chOff x="0" y="0"/>
              <a:chExt cx="928970" cy="139732"/>
            </a:xfrm>
          </p:grpSpPr>
          <p:sp>
            <p:nvSpPr>
              <p:cNvPr id="374" name="Google Shape;374;p9"/>
              <p:cNvSpPr/>
              <p:nvPr/>
            </p:nvSpPr>
            <p:spPr>
              <a:xfrm>
                <a:off x="0" y="0"/>
                <a:ext cx="928970" cy="139732"/>
              </a:xfrm>
              <a:custGeom>
                <a:avLst/>
                <a:gdLst/>
                <a:ahLst/>
                <a:cxnLst/>
                <a:rect l="l" t="t" r="r" b="b"/>
                <a:pathLst>
                  <a:path w="928970" h="139732" extrusionOk="0">
                    <a:moveTo>
                      <a:pt x="0" y="0"/>
                    </a:moveTo>
                    <a:lnTo>
                      <a:pt x="928970" y="0"/>
                    </a:lnTo>
                    <a:lnTo>
                      <a:pt x="928970"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375" name="Google Shape;375;p9"/>
              <p:cNvSpPr txBox="1"/>
              <p:nvPr/>
            </p:nvSpPr>
            <p:spPr>
              <a:xfrm>
                <a:off x="0" y="0"/>
                <a:ext cx="928970"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76" name="Google Shape;376;p9"/>
            <p:cNvSpPr txBox="1"/>
            <p:nvPr/>
          </p:nvSpPr>
          <p:spPr>
            <a:xfrm>
              <a:off x="-298312" y="132211"/>
              <a:ext cx="4417200" cy="310256"/>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b="1" i="0" u="none" strike="noStrike" cap="none" dirty="0">
                  <a:solidFill>
                    <a:srgbClr val="FFFFFF"/>
                  </a:solidFill>
                  <a:latin typeface="Ubuntu"/>
                  <a:ea typeface="Ubuntu"/>
                  <a:cs typeface="Ubuntu"/>
                  <a:sym typeface="Ubuntu"/>
                </a:rPr>
                <a:t>ЗАСТОСОВАНА МЕТОДОЛОГІЯ</a:t>
              </a:r>
              <a:endParaRPr dirty="0"/>
            </a:p>
          </p:txBody>
        </p:sp>
      </p:grpSp>
      <p:grpSp>
        <p:nvGrpSpPr>
          <p:cNvPr id="377" name="Google Shape;377;p9"/>
          <p:cNvGrpSpPr/>
          <p:nvPr/>
        </p:nvGrpSpPr>
        <p:grpSpPr>
          <a:xfrm>
            <a:off x="163976" y="8422948"/>
            <a:ext cx="2527761" cy="431008"/>
            <a:chOff x="-161285" y="0"/>
            <a:chExt cx="3370349" cy="574678"/>
          </a:xfrm>
        </p:grpSpPr>
        <p:grpSp>
          <p:nvGrpSpPr>
            <p:cNvPr id="378" name="Google Shape;378;p9"/>
            <p:cNvGrpSpPr/>
            <p:nvPr/>
          </p:nvGrpSpPr>
          <p:grpSpPr>
            <a:xfrm>
              <a:off x="0" y="0"/>
              <a:ext cx="3047781" cy="574678"/>
              <a:chOff x="0" y="0"/>
              <a:chExt cx="741065" cy="139732"/>
            </a:xfrm>
          </p:grpSpPr>
          <p:sp>
            <p:nvSpPr>
              <p:cNvPr id="379" name="Google Shape;379;p9"/>
              <p:cNvSpPr/>
              <p:nvPr/>
            </p:nvSpPr>
            <p:spPr>
              <a:xfrm>
                <a:off x="0" y="0"/>
                <a:ext cx="741065" cy="139732"/>
              </a:xfrm>
              <a:custGeom>
                <a:avLst/>
                <a:gdLst/>
                <a:ahLst/>
                <a:cxnLst/>
                <a:rect l="l" t="t" r="r" b="b"/>
                <a:pathLst>
                  <a:path w="741065" h="139732" extrusionOk="0">
                    <a:moveTo>
                      <a:pt x="0" y="0"/>
                    </a:moveTo>
                    <a:lnTo>
                      <a:pt x="741065" y="0"/>
                    </a:lnTo>
                    <a:lnTo>
                      <a:pt x="741065" y="139732"/>
                    </a:lnTo>
                    <a:lnTo>
                      <a:pt x="0" y="139732"/>
                    </a:lnTo>
                    <a:close/>
                  </a:path>
                </a:pathLst>
              </a:custGeom>
              <a:gradFill>
                <a:gsLst>
                  <a:gs pos="0">
                    <a:srgbClr val="49C3CE"/>
                  </a:gs>
                  <a:gs pos="50980">
                    <a:srgbClr val="9854A1"/>
                  </a:gs>
                  <a:gs pos="100000">
                    <a:srgbClr val="F26F72"/>
                  </a:gs>
                </a:gsLst>
                <a:lin ang="12000000" scaled="0"/>
              </a:gradFill>
              <a:ln>
                <a:noFill/>
              </a:ln>
            </p:spPr>
          </p:sp>
          <p:sp>
            <p:nvSpPr>
              <p:cNvPr id="380" name="Google Shape;380;p9"/>
              <p:cNvSpPr txBox="1"/>
              <p:nvPr/>
            </p:nvSpPr>
            <p:spPr>
              <a:xfrm>
                <a:off x="0" y="0"/>
                <a:ext cx="741065" cy="139732"/>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81" name="Google Shape;381;p9"/>
            <p:cNvSpPr txBox="1"/>
            <p:nvPr/>
          </p:nvSpPr>
          <p:spPr>
            <a:xfrm>
              <a:off x="-161285" y="132211"/>
              <a:ext cx="3370349" cy="310256"/>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b="1" i="0" u="none" strike="noStrike" cap="none" dirty="0">
                  <a:solidFill>
                    <a:srgbClr val="FFFFFF"/>
                  </a:solidFill>
                  <a:latin typeface="Ubuntu"/>
                  <a:ea typeface="Ubuntu"/>
                  <a:cs typeface="Ubuntu"/>
                  <a:sym typeface="Ubuntu"/>
                </a:rPr>
                <a:t>ОСНОВНІ РЕЗУЛЬТАТИ</a:t>
              </a:r>
              <a:endParaRPr dirty="0"/>
            </a:p>
          </p:txBody>
        </p:sp>
      </p:grpSp>
      <p:sp>
        <p:nvSpPr>
          <p:cNvPr id="382" name="Google Shape;382;p9"/>
          <p:cNvSpPr txBox="1"/>
          <p:nvPr/>
        </p:nvSpPr>
        <p:spPr>
          <a:xfrm>
            <a:off x="5770529" y="1009990"/>
            <a:ext cx="1335435" cy="745236"/>
          </a:xfrm>
          <a:prstGeom prst="rect">
            <a:avLst/>
          </a:prstGeom>
          <a:noFill/>
          <a:ln>
            <a:noFill/>
          </a:ln>
        </p:spPr>
        <p:txBody>
          <a:bodyPr spcFirstLastPara="1" wrap="square" lIns="0" tIns="0" rIns="0" bIns="0" anchor="t" anchorCtr="0">
            <a:spAutoFit/>
          </a:bodyPr>
          <a:lstStyle/>
          <a:p>
            <a:pPr marL="0" marR="0" lvl="0" indent="0" algn="ctr" rtl="0">
              <a:lnSpc>
                <a:spcPct val="129012"/>
              </a:lnSpc>
              <a:spcBef>
                <a:spcPts val="0"/>
              </a:spcBef>
              <a:spcAft>
                <a:spcPts val="0"/>
              </a:spcAft>
              <a:buNone/>
            </a:pPr>
            <a:r>
              <a:rPr lang="en-US" sz="2299" b="1" i="0" u="none" strike="noStrike" cap="none">
                <a:solidFill>
                  <a:srgbClr val="FFFFFF"/>
                </a:solidFill>
                <a:latin typeface="Ubuntu"/>
                <a:ea typeface="Ubuntu"/>
                <a:cs typeface="Ubuntu"/>
                <a:sym typeface="Ubuntu"/>
              </a:rPr>
              <a:t>ПОДІЛЕНІ</a:t>
            </a:r>
            <a:endParaRPr/>
          </a:p>
          <a:p>
            <a:pPr marL="0" marR="0" lvl="0" indent="0" algn="ctr" rtl="0">
              <a:lnSpc>
                <a:spcPct val="129012"/>
              </a:lnSpc>
              <a:spcBef>
                <a:spcPts val="0"/>
              </a:spcBef>
              <a:spcAft>
                <a:spcPts val="0"/>
              </a:spcAft>
              <a:buNone/>
            </a:pPr>
            <a:r>
              <a:rPr lang="en-US" sz="2299" b="1" i="0" u="none" strike="noStrike" cap="none">
                <a:solidFill>
                  <a:srgbClr val="FFFFFF"/>
                </a:solidFill>
                <a:latin typeface="Ubuntu"/>
                <a:ea typeface="Ubuntu"/>
                <a:cs typeface="Ubuntu"/>
                <a:sym typeface="Ubuntu"/>
              </a:rPr>
              <a:t> ISLANDS</a:t>
            </a:r>
            <a:endParaRPr/>
          </a:p>
        </p:txBody>
      </p:sp>
      <p:sp>
        <p:nvSpPr>
          <p:cNvPr id="383" name="Google Shape;383;p9"/>
          <p:cNvSpPr/>
          <p:nvPr/>
        </p:nvSpPr>
        <p:spPr>
          <a:xfrm>
            <a:off x="5465272" y="681483"/>
            <a:ext cx="1904511" cy="1340083"/>
          </a:xfrm>
          <a:custGeom>
            <a:avLst/>
            <a:gdLst/>
            <a:ahLst/>
            <a:cxnLst/>
            <a:rect l="l" t="t" r="r" b="b"/>
            <a:pathLst>
              <a:path w="1904511" h="1340083" extrusionOk="0">
                <a:moveTo>
                  <a:pt x="0" y="0"/>
                </a:moveTo>
                <a:lnTo>
                  <a:pt x="1904511" y="0"/>
                </a:lnTo>
                <a:lnTo>
                  <a:pt x="1904511" y="1340083"/>
                </a:lnTo>
                <a:lnTo>
                  <a:pt x="0" y="1340083"/>
                </a:lnTo>
                <a:lnTo>
                  <a:pt x="0" y="0"/>
                </a:lnTo>
                <a:close/>
              </a:path>
            </a:pathLst>
          </a:custGeom>
          <a:blipFill rotWithShape="1">
            <a:blip r:embed="rId4">
              <a:alphaModFix/>
            </a:blip>
            <a:stretch>
              <a:fillRect/>
            </a:stretch>
          </a:blipFill>
          <a:ln>
            <a:noFill/>
          </a:ln>
        </p:spPr>
      </p:sp>
      <p:sp>
        <p:nvSpPr>
          <p:cNvPr id="384" name="Google Shape;384;p9"/>
          <p:cNvSpPr txBox="1"/>
          <p:nvPr/>
        </p:nvSpPr>
        <p:spPr>
          <a:xfrm>
            <a:off x="273313" y="3975368"/>
            <a:ext cx="6986042" cy="1595309"/>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dirty="0">
                <a:solidFill>
                  <a:srgbClr val="1B3563"/>
                </a:solidFill>
                <a:latin typeface="Ubuntu"/>
                <a:ea typeface="Ubuntu"/>
                <a:cs typeface="Ubuntu"/>
                <a:sym typeface="Ubuntu"/>
              </a:rPr>
              <a:t>MSOÉ – </a:t>
            </a:r>
            <a:r>
              <a:rPr lang="en-US" sz="1200" b="0" i="0" u="none" strike="noStrike" cap="none" dirty="0" err="1">
                <a:solidFill>
                  <a:srgbClr val="1B3563"/>
                </a:solidFill>
                <a:latin typeface="Ubuntu"/>
                <a:ea typeface="Ubuntu"/>
                <a:cs typeface="Ubuntu"/>
                <a:sym typeface="Ubuntu"/>
              </a:rPr>
              <a:t>це</a:t>
            </a:r>
            <a:r>
              <a:rPr lang="en-US" sz="1200" b="0" i="0" u="none" strike="noStrike" cap="none" dirty="0">
                <a:solidFill>
                  <a:srgbClr val="1B3563"/>
                </a:solidFill>
                <a:latin typeface="Ubuntu"/>
                <a:ea typeface="Ubuntu"/>
                <a:cs typeface="Ubuntu"/>
                <a:sym typeface="Ubuntu"/>
              </a:rPr>
              <a:t> </a:t>
            </a:r>
            <a:r>
              <a:rPr lang="uk-UA" sz="1200" b="0" i="0" u="none" strike="noStrike" cap="none" dirty="0">
                <a:solidFill>
                  <a:srgbClr val="1B3563"/>
                </a:solidFill>
                <a:latin typeface="Ubuntu"/>
                <a:ea typeface="Ubuntu"/>
                <a:cs typeface="Ubuntu"/>
                <a:sym typeface="Ubuntu"/>
              </a:rPr>
              <a:t>волонтерська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організація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складу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якої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входять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переважно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ірландські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жінки-мусульманки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яка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надає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послуги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без</a:t>
            </a:r>
            <a:r>
              <a:rPr lang="uk-UA" sz="1200" b="0" i="0" u="none" strike="noStrike" cap="none" dirty="0">
                <a:solidFill>
                  <a:srgbClr val="1B3563"/>
                </a:solidFill>
                <a:latin typeface="Ubuntu"/>
                <a:ea typeface="Ubuntu"/>
                <a:cs typeface="Ubuntu"/>
                <a:sym typeface="Ubuntu"/>
              </a:rPr>
              <a:t>хатнім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жінкам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молоді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також</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сприяє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різноманітності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інклюзивності. </a:t>
            </a:r>
            <a:r>
              <a:rPr lang="en-US" sz="1200" b="0" i="0" u="none" strike="noStrike" cap="none" dirty="0" err="1">
                <a:solidFill>
                  <a:srgbClr val="1B3563"/>
                </a:solidFill>
                <a:latin typeface="Ubuntu"/>
                <a:ea typeface="Ubuntu"/>
                <a:cs typeface="Ubuntu"/>
                <a:sym typeface="Ubuntu"/>
              </a:rPr>
              <a:t>Вона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була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заснована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a:t>
            </a:r>
            <a:r>
              <a:rPr lang="en-US" sz="1200" b="0" i="0" u="none" strike="noStrike" cap="none" dirty="0">
                <a:solidFill>
                  <a:srgbClr val="1B3563"/>
                </a:solidFill>
                <a:latin typeface="Ubuntu"/>
                <a:ea typeface="Ubuntu"/>
                <a:cs typeface="Ubuntu"/>
                <a:sym typeface="Ubuntu"/>
              </a:rPr>
              <a:t> 2010 </a:t>
            </a:r>
            <a:r>
              <a:rPr lang="en-US" sz="1200" b="0" i="0" u="none" strike="noStrike" cap="none" dirty="0" err="1">
                <a:solidFill>
                  <a:srgbClr val="1B3563"/>
                </a:solidFill>
                <a:latin typeface="Ubuntu"/>
                <a:ea typeface="Ubuntu"/>
                <a:cs typeface="Ubuntu"/>
                <a:sym typeface="Ubuntu"/>
              </a:rPr>
              <a:t>році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невеликою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групою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ірландських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мусульманок</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чолі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Лорейн</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О'Коннор</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яка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визнала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необхідність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створення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організації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яка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надавала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підтримку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безпечне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місце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для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мусульманок</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немусульманок</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також</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сприяла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їхньому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розширенню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прав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можливостей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інтеграції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ірландське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суспільство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того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часу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організація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розширилася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надає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підтримку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різним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незахищеним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вразливим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групам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населення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всій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Ірландії</a:t>
            </a:r>
            <a:r>
              <a:rPr lang="en-US" sz="1200" b="0" i="0" u="none" strike="noStrike" cap="none" dirty="0">
                <a:solidFill>
                  <a:srgbClr val="1B3563"/>
                </a:solidFill>
                <a:latin typeface="Ubuntu"/>
                <a:ea typeface="Ubuntu"/>
                <a:cs typeface="Ubuntu"/>
                <a:sym typeface="Ubuntu"/>
              </a:rPr>
              <a:t>.</a:t>
            </a:r>
            <a:endParaRPr dirty="0"/>
          </a:p>
        </p:txBody>
      </p:sp>
      <p:sp>
        <p:nvSpPr>
          <p:cNvPr id="385" name="Google Shape;385;p9"/>
          <p:cNvSpPr txBox="1"/>
          <p:nvPr/>
        </p:nvSpPr>
        <p:spPr>
          <a:xfrm>
            <a:off x="284940" y="6257563"/>
            <a:ext cx="6986042" cy="2193549"/>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dirty="0" err="1">
                <a:solidFill>
                  <a:srgbClr val="1B3563"/>
                </a:solidFill>
                <a:latin typeface="Ubuntu"/>
                <a:ea typeface="Ubuntu"/>
                <a:cs typeface="Ubuntu"/>
                <a:sym typeface="Ubuntu"/>
              </a:rPr>
              <a:t>Як</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передбачено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Програмі</a:t>
            </a:r>
            <a:r>
              <a:rPr lang="en-US" sz="1200" b="0" i="0" u="none" strike="noStrike" cap="none" dirty="0">
                <a:solidFill>
                  <a:srgbClr val="1B3563"/>
                </a:solidFill>
                <a:latin typeface="Ubuntu"/>
                <a:ea typeface="Ubuntu"/>
                <a:cs typeface="Ubuntu"/>
                <a:sym typeface="Ubuntu"/>
              </a:rPr>
              <a:t> </a:t>
            </a:r>
            <a:r>
              <a:rPr lang="uk-UA" sz="1200" dirty="0">
                <a:solidFill>
                  <a:srgbClr val="1B3563"/>
                </a:solidFill>
                <a:latin typeface="Ubuntu"/>
                <a:ea typeface="Ubuntu"/>
                <a:cs typeface="Ubuntu"/>
                <a:sym typeface="Ubuntu"/>
              </a:rPr>
              <a:t>У</a:t>
            </a:r>
            <a:r>
              <a:rPr lang="en-US" sz="1200" b="0" i="0" u="none" strike="noStrike" cap="none" dirty="0" err="1">
                <a:solidFill>
                  <a:srgbClr val="1B3563"/>
                </a:solidFill>
                <a:latin typeface="Ubuntu"/>
                <a:ea typeface="Ubuntu"/>
                <a:cs typeface="Ubuntu"/>
                <a:sym typeface="Ubuntu"/>
              </a:rPr>
              <a:t>ряду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рамках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ініціативи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Спільний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острів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Молодіжний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форум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Спільний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острів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спочатку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зібрався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засіданні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резиденції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щоб</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розглянути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історичний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контекст</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конфлікту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шлях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Угоди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Страсної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п'ятниці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також</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сучасні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проблеми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пов'язані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мирним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процесом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Члени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форуму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також</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остаточно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визначили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теми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питання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для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обговорення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протягом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програми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краще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познайомилися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один</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одним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як</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група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Потім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відбулася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серія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тематичних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сесій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які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чергувалися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між</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північною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південною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частинами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кордону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Теми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сесій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включали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сталий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розвиток</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можливості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добробут</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культуру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ідентичність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рівність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Надихаючі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дії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які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Форум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розробляє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кожній</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сесії</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стануть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основою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для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підготовки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Форумом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заяви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про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своє</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бачення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цінності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спільного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майбутнього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острові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яка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буде</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опублікована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восени</a:t>
            </a:r>
            <a:r>
              <a:rPr lang="en-US" sz="1200" b="0" i="0" u="none" strike="noStrike" cap="none" dirty="0">
                <a:solidFill>
                  <a:srgbClr val="1B3563"/>
                </a:solidFill>
                <a:latin typeface="Ubuntu"/>
                <a:ea typeface="Ubuntu"/>
                <a:cs typeface="Ubuntu"/>
                <a:sym typeface="Ubuntu"/>
              </a:rPr>
              <a:t> 2024 </a:t>
            </a:r>
            <a:r>
              <a:rPr lang="en-US" sz="1200" b="0" i="0" u="none" strike="noStrike" cap="none" dirty="0" err="1">
                <a:solidFill>
                  <a:srgbClr val="1B3563"/>
                </a:solidFill>
                <a:latin typeface="Ubuntu"/>
                <a:ea typeface="Ubuntu"/>
                <a:cs typeface="Ubuntu"/>
                <a:sym typeface="Ubuntu"/>
              </a:rPr>
              <a:t>року</a:t>
            </a:r>
            <a:r>
              <a:rPr lang="en-US" sz="1200" b="0" i="0" u="none" strike="noStrike" cap="none" dirty="0">
                <a:solidFill>
                  <a:srgbClr val="1B3563"/>
                </a:solidFill>
                <a:latin typeface="Ubuntu"/>
                <a:ea typeface="Ubuntu"/>
                <a:cs typeface="Ubuntu"/>
                <a:sym typeface="Ubuntu"/>
              </a:rPr>
              <a:t>. </a:t>
            </a:r>
            <a:endParaRPr dirty="0"/>
          </a:p>
          <a:p>
            <a:pPr marL="0" marR="0" lvl="0" indent="0" algn="l" rtl="0">
              <a:lnSpc>
                <a:spcPct val="108000"/>
              </a:lnSpc>
              <a:spcBef>
                <a:spcPts val="0"/>
              </a:spcBef>
              <a:spcAft>
                <a:spcPts val="0"/>
              </a:spcAft>
              <a:buNone/>
            </a:pPr>
            <a:endParaRPr sz="1200" b="0" i="0" u="none" strike="noStrike" cap="none" dirty="0">
              <a:solidFill>
                <a:srgbClr val="1B3563"/>
              </a:solidFill>
              <a:latin typeface="Ubuntu"/>
              <a:ea typeface="Ubuntu"/>
              <a:cs typeface="Ubuntu"/>
              <a:sym typeface="Ubuntu"/>
            </a:endParaRPr>
          </a:p>
        </p:txBody>
      </p:sp>
      <p:sp>
        <p:nvSpPr>
          <p:cNvPr id="386" name="Google Shape;386;p9"/>
          <p:cNvSpPr txBox="1"/>
          <p:nvPr/>
        </p:nvSpPr>
        <p:spPr>
          <a:xfrm>
            <a:off x="284940" y="9137600"/>
            <a:ext cx="6986042" cy="494538"/>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200" b="0" i="0" u="none" strike="noStrike" cap="none" dirty="0">
                <a:solidFill>
                  <a:srgbClr val="1B3563"/>
                </a:solidFill>
                <a:latin typeface="Ubuntu"/>
                <a:ea typeface="Ubuntu"/>
                <a:cs typeface="Ubuntu"/>
                <a:sym typeface="Ubuntu"/>
              </a:rPr>
              <a:t>Сильні </a:t>
            </a:r>
            <a:r>
              <a:rPr lang="en-US" sz="1200" b="0" i="0" u="none" strike="noStrike" cap="none" dirty="0" err="1">
                <a:solidFill>
                  <a:srgbClr val="1B3563"/>
                </a:solidFill>
                <a:latin typeface="Ubuntu"/>
                <a:ea typeface="Ubuntu"/>
                <a:cs typeface="Ubuntu"/>
                <a:sym typeface="Ubuntu"/>
              </a:rPr>
              <a:t>сторони</a:t>
            </a:r>
            <a:r>
              <a:rPr lang="en-US" sz="1200" b="0" i="0" u="none" strike="noStrike" cap="none" dirty="0">
                <a:solidFill>
                  <a:srgbClr val="1B3563"/>
                </a:solidFill>
                <a:latin typeface="Ubuntu"/>
                <a:ea typeface="Ubuntu"/>
                <a:cs typeface="Ubuntu"/>
                <a:sym typeface="Ubuntu"/>
              </a:rPr>
              <a:t> – </a:t>
            </a:r>
            <a:r>
              <a:rPr lang="en-US" sz="1200" b="0" i="0" u="none" strike="noStrike" cap="none" dirty="0" err="1">
                <a:solidFill>
                  <a:srgbClr val="1B3563"/>
                </a:solidFill>
                <a:latin typeface="Ubuntu"/>
                <a:ea typeface="Ubuntu"/>
                <a:cs typeface="Ubuntu"/>
                <a:sym typeface="Ubuntu"/>
              </a:rPr>
              <a:t>руйнування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стереотипів</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зміна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сприйняття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Ірландією</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ісламу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мусульманських</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жінок</a:t>
            </a:r>
            <a:r>
              <a:rPr lang="en-US" sz="1200" b="0" i="0" u="none" strike="noStrike" cap="none" dirty="0">
                <a:solidFill>
                  <a:srgbClr val="1B3563"/>
                </a:solidFill>
                <a:latin typeface="Ubuntu"/>
                <a:ea typeface="Ubuntu"/>
                <a:cs typeface="Ubuntu"/>
                <a:sym typeface="Ubuntu"/>
              </a:rPr>
              <a:t>.</a:t>
            </a:r>
            <a:endParaRPr dirty="0"/>
          </a:p>
          <a:p>
            <a:pPr marL="0" marR="0" lvl="0" indent="0" algn="l" rtl="0">
              <a:lnSpc>
                <a:spcPct val="108000"/>
              </a:lnSpc>
              <a:spcBef>
                <a:spcPts val="0"/>
              </a:spcBef>
              <a:spcAft>
                <a:spcPts val="0"/>
              </a:spcAft>
              <a:buNone/>
            </a:pPr>
            <a:r>
              <a:rPr lang="en-US" sz="1200" b="0" i="0" u="none" strike="noStrike" cap="none" dirty="0" err="1">
                <a:solidFill>
                  <a:srgbClr val="1B3563"/>
                </a:solidFill>
                <a:latin typeface="Ubuntu"/>
                <a:ea typeface="Ubuntu"/>
                <a:cs typeface="Ubuntu"/>
                <a:sym typeface="Ubuntu"/>
              </a:rPr>
              <a:t>Досягнення</a:t>
            </a:r>
            <a:r>
              <a:rPr lang="en-US" sz="1200" b="0" i="0" u="none" strike="noStrike" cap="none" dirty="0">
                <a:solidFill>
                  <a:srgbClr val="1B3563"/>
                </a:solidFill>
                <a:latin typeface="Ubuntu"/>
                <a:ea typeface="Ubuntu"/>
                <a:cs typeface="Ubuntu"/>
                <a:sym typeface="Ubuntu"/>
              </a:rPr>
              <a:t> – </a:t>
            </a:r>
            <a:r>
              <a:rPr lang="en-US" sz="1200" b="0" i="0" u="none" strike="noStrike" cap="none" dirty="0" err="1">
                <a:solidFill>
                  <a:srgbClr val="1B3563"/>
                </a:solidFill>
                <a:latin typeface="Ubuntu"/>
                <a:ea typeface="Ubuntu"/>
                <a:cs typeface="Ubuntu"/>
                <a:sym typeface="Ubuntu"/>
              </a:rPr>
              <a:t>надання</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мусульманським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жінкам</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можливості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виходити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за</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межі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мечеті</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оскільки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вони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мають</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так</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багато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чого</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дати</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ірландському</a:t>
            </a:r>
            <a:r>
              <a:rPr lang="en-US" sz="1200" b="0" i="0" u="none" strike="noStrike" cap="none" dirty="0">
                <a:solidFill>
                  <a:srgbClr val="1B3563"/>
                </a:solidFill>
                <a:latin typeface="Ubuntu"/>
                <a:ea typeface="Ubuntu"/>
                <a:cs typeface="Ubuntu"/>
                <a:sym typeface="Ubuntu"/>
              </a:rPr>
              <a:t> </a:t>
            </a:r>
            <a:r>
              <a:rPr lang="en-US" sz="1200" b="0" i="0" u="none" strike="noStrike" cap="none" dirty="0" err="1">
                <a:solidFill>
                  <a:srgbClr val="1B3563"/>
                </a:solidFill>
                <a:latin typeface="Ubuntu"/>
                <a:ea typeface="Ubuntu"/>
                <a:cs typeface="Ubuntu"/>
                <a:sym typeface="Ubuntu"/>
              </a:rPr>
              <a:t>суспільству</a:t>
            </a:r>
            <a:r>
              <a:rPr lang="en-US" sz="1200" b="0" i="0" u="none" strike="noStrike" cap="none" dirty="0">
                <a:solidFill>
                  <a:srgbClr val="1B3563"/>
                </a:solidFill>
                <a:latin typeface="Ubuntu"/>
                <a:ea typeface="Ubuntu"/>
                <a:cs typeface="Ubuntu"/>
                <a:sym typeface="Ubuntu"/>
              </a:rPr>
              <a:t>. </a:t>
            </a:r>
            <a:endParaRPr dirty="0"/>
          </a:p>
        </p:txBody>
      </p:sp>
      <p:sp>
        <p:nvSpPr>
          <p:cNvPr id="387" name="Google Shape;387;p9"/>
          <p:cNvSpPr txBox="1"/>
          <p:nvPr/>
        </p:nvSpPr>
        <p:spPr>
          <a:xfrm>
            <a:off x="273313" y="1598269"/>
            <a:ext cx="3695402" cy="170688"/>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Виконавець/промоутер: </a:t>
            </a:r>
            <a:r>
              <a:rPr lang="en-US" sz="1199" b="1" i="0" u="none" strike="noStrike" cap="none">
                <a:solidFill>
                  <a:srgbClr val="9E5A9E"/>
                </a:solidFill>
                <a:latin typeface="Ubuntu"/>
                <a:ea typeface="Ubuntu"/>
                <a:cs typeface="Ubuntu"/>
                <a:sym typeface="Ubuntu"/>
              </a:rPr>
              <a:t>MSOE</a:t>
            </a:r>
            <a:endParaRPr/>
          </a:p>
        </p:txBody>
      </p:sp>
      <p:sp>
        <p:nvSpPr>
          <p:cNvPr id="388" name="Google Shape;388;p9"/>
          <p:cNvSpPr txBox="1"/>
          <p:nvPr/>
        </p:nvSpPr>
        <p:spPr>
          <a:xfrm>
            <a:off x="273313" y="2004572"/>
            <a:ext cx="4388399" cy="332613"/>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a:solidFill>
                  <a:srgbClr val="1B3563"/>
                </a:solidFill>
                <a:latin typeface="Ubuntu"/>
                <a:ea typeface="Ubuntu"/>
                <a:cs typeface="Ubuntu"/>
                <a:sym typeface="Ubuntu"/>
              </a:rPr>
              <a:t>Веб-сайт: </a:t>
            </a:r>
            <a:r>
              <a:rPr lang="en-US" sz="1199" b="1" i="0" u="none" strike="noStrike" cap="none">
                <a:solidFill>
                  <a:srgbClr val="9E5A9E"/>
                </a:solidFill>
                <a:latin typeface="Ubuntu"/>
                <a:ea typeface="Ubuntu"/>
                <a:cs typeface="Ubuntu"/>
                <a:sym typeface="Ubuntu"/>
              </a:rPr>
              <a:t>https://msoe.ie/our-work/community-diversity-inclusion-supports-services/ </a:t>
            </a:r>
            <a:endParaRPr/>
          </a:p>
        </p:txBody>
      </p:sp>
      <p:sp>
        <p:nvSpPr>
          <p:cNvPr id="389" name="Google Shape;389;p9"/>
          <p:cNvSpPr txBox="1"/>
          <p:nvPr/>
        </p:nvSpPr>
        <p:spPr>
          <a:xfrm>
            <a:off x="296567" y="2572800"/>
            <a:ext cx="5711691" cy="797141"/>
          </a:xfrm>
          <a:prstGeom prst="rect">
            <a:avLst/>
          </a:prstGeom>
          <a:noFill/>
          <a:ln>
            <a:noFill/>
          </a:ln>
        </p:spPr>
        <p:txBody>
          <a:bodyPr spcFirstLastPara="1" wrap="square" lIns="0" tIns="0" rIns="0" bIns="0" anchor="t" anchorCtr="0">
            <a:spAutoFit/>
          </a:bodyPr>
          <a:lstStyle/>
          <a:p>
            <a:pPr marL="0" marR="0" lvl="0" indent="0" algn="l" rtl="0">
              <a:lnSpc>
                <a:spcPct val="108006"/>
              </a:lnSpc>
              <a:spcBef>
                <a:spcPts val="0"/>
              </a:spcBef>
              <a:spcAft>
                <a:spcPts val="0"/>
              </a:spcAft>
              <a:buNone/>
            </a:pPr>
            <a:r>
              <a:rPr lang="en-US" sz="1199" b="1" i="0" u="none" strike="noStrike" cap="none" dirty="0" err="1">
                <a:solidFill>
                  <a:srgbClr val="1B3563"/>
                </a:solidFill>
                <a:latin typeface="Ubuntu"/>
                <a:ea typeface="Ubuntu"/>
                <a:cs typeface="Ubuntu"/>
                <a:sym typeface="Ubuntu"/>
              </a:rPr>
              <a:t>Цільова</a:t>
            </a:r>
            <a:r>
              <a:rPr lang="en-US" sz="1199" b="1" i="0" u="none" strike="noStrike" cap="none" dirty="0">
                <a:solidFill>
                  <a:srgbClr val="1B3563"/>
                </a:solidFill>
                <a:latin typeface="Ubuntu"/>
                <a:ea typeface="Ubuntu"/>
                <a:cs typeface="Ubuntu"/>
                <a:sym typeface="Ubuntu"/>
              </a:rPr>
              <a:t> </a:t>
            </a:r>
            <a:r>
              <a:rPr lang="en-US" sz="1199" b="1" i="0" u="none" strike="noStrike" cap="none" dirty="0" err="1">
                <a:solidFill>
                  <a:srgbClr val="1B3563"/>
                </a:solidFill>
                <a:latin typeface="Ubuntu"/>
                <a:ea typeface="Ubuntu"/>
                <a:cs typeface="Ubuntu"/>
                <a:sym typeface="Ubuntu"/>
              </a:rPr>
              <a:t>група</a:t>
            </a:r>
            <a:r>
              <a:rPr lang="en-US" sz="1199" b="1" i="0" u="none" strike="noStrike" cap="none" dirty="0">
                <a:solidFill>
                  <a:srgbClr val="1B3563"/>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Широка</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громадськість</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Ірландії</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для</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підтримки</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багатоконфесійної</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та</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багатокультурної</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інклюзії</a:t>
            </a:r>
            <a:r>
              <a:rPr lang="en-US" sz="1199" b="1" i="0" u="none" strike="noStrike" cap="none" dirty="0">
                <a:solidFill>
                  <a:srgbClr val="9E5A9E"/>
                </a:solidFill>
                <a:latin typeface="Ubuntu"/>
                <a:ea typeface="Ubuntu"/>
                <a:cs typeface="Ubuntu"/>
                <a:sym typeface="Ubuntu"/>
              </a:rPr>
              <a:t>; </a:t>
            </a:r>
            <a:r>
              <a:rPr lang="uk-UA" sz="1199" b="1" dirty="0">
                <a:solidFill>
                  <a:srgbClr val="9E5A9E"/>
                </a:solidFill>
                <a:latin typeface="Ubuntu"/>
                <a:ea typeface="Ubuntu"/>
                <a:cs typeface="Ubuntu"/>
                <a:sym typeface="Ubuntu"/>
              </a:rPr>
              <a:t>Г</a:t>
            </a:r>
            <a:r>
              <a:rPr lang="en-US" sz="1199" b="1" i="0" u="none" strike="noStrike" cap="none" dirty="0" err="1">
                <a:solidFill>
                  <a:srgbClr val="9E5A9E"/>
                </a:solidFill>
                <a:latin typeface="Ubuntu"/>
                <a:ea typeface="Ubuntu"/>
                <a:cs typeface="Ubuntu"/>
                <a:sym typeface="Ubuntu"/>
              </a:rPr>
              <a:t>О</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для</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підтримки</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культурної</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обізнаності</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мігранти</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та</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етнічні</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спільноти</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для</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підтримки</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захисту</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прав</a:t>
            </a:r>
            <a:r>
              <a:rPr lang="en-US" sz="1199" b="1" i="0" u="none" strike="noStrike" cap="none" dirty="0">
                <a:solidFill>
                  <a:srgbClr val="9E5A9E"/>
                </a:solidFill>
                <a:latin typeface="Ubuntu"/>
                <a:ea typeface="Ubuntu"/>
                <a:cs typeface="Ubuntu"/>
                <a:sym typeface="Ubuntu"/>
              </a:rPr>
              <a:t> </a:t>
            </a:r>
            <a:r>
              <a:rPr lang="en-US" sz="1199" b="1" i="0" u="none" strike="noStrike" cap="none" dirty="0" err="1">
                <a:solidFill>
                  <a:srgbClr val="9E5A9E"/>
                </a:solidFill>
                <a:latin typeface="Ubuntu"/>
                <a:ea typeface="Ubuntu"/>
                <a:cs typeface="Ubuntu"/>
                <a:sym typeface="Ubuntu"/>
              </a:rPr>
              <a:t>жінок</a:t>
            </a:r>
            <a:r>
              <a:rPr lang="en-US" sz="1199" b="1" i="0" u="none" strike="noStrike" cap="none" dirty="0">
                <a:solidFill>
                  <a:srgbClr val="9E5A9E"/>
                </a:solidFill>
                <a:latin typeface="Ubuntu"/>
                <a:ea typeface="Ubuntu"/>
                <a:cs typeface="Ubuntu"/>
                <a:sym typeface="Ubuntu"/>
              </a:rPr>
              <a:t>.</a:t>
            </a:r>
            <a:endParaRPr dirty="0"/>
          </a:p>
        </p:txBody>
      </p:sp>
      <p:grpSp>
        <p:nvGrpSpPr>
          <p:cNvPr id="390" name="Google Shape;390;p9"/>
          <p:cNvGrpSpPr/>
          <p:nvPr/>
        </p:nvGrpSpPr>
        <p:grpSpPr>
          <a:xfrm>
            <a:off x="273313" y="348891"/>
            <a:ext cx="4388399" cy="992221"/>
            <a:chOff x="0" y="0"/>
            <a:chExt cx="5851198" cy="1322962"/>
          </a:xfrm>
        </p:grpSpPr>
        <p:grpSp>
          <p:nvGrpSpPr>
            <p:cNvPr id="391" name="Google Shape;391;p9"/>
            <p:cNvGrpSpPr/>
            <p:nvPr/>
          </p:nvGrpSpPr>
          <p:grpSpPr>
            <a:xfrm>
              <a:off x="0" y="0"/>
              <a:ext cx="5851198" cy="1322962"/>
              <a:chOff x="0" y="0"/>
              <a:chExt cx="1422713" cy="321677"/>
            </a:xfrm>
          </p:grpSpPr>
          <p:sp>
            <p:nvSpPr>
              <p:cNvPr id="392" name="Google Shape;392;p9"/>
              <p:cNvSpPr/>
              <p:nvPr/>
            </p:nvSpPr>
            <p:spPr>
              <a:xfrm>
                <a:off x="0" y="0"/>
                <a:ext cx="1422713" cy="321677"/>
              </a:xfrm>
              <a:custGeom>
                <a:avLst/>
                <a:gdLst/>
                <a:ahLst/>
                <a:cxnLst/>
                <a:rect l="l" t="t" r="r" b="b"/>
                <a:pathLst>
                  <a:path w="1422713" h="321677" extrusionOk="0">
                    <a:moveTo>
                      <a:pt x="0" y="0"/>
                    </a:moveTo>
                    <a:lnTo>
                      <a:pt x="1422713" y="0"/>
                    </a:lnTo>
                    <a:lnTo>
                      <a:pt x="1422713" y="321677"/>
                    </a:lnTo>
                    <a:lnTo>
                      <a:pt x="0" y="321677"/>
                    </a:lnTo>
                    <a:close/>
                  </a:path>
                </a:pathLst>
              </a:custGeom>
              <a:gradFill>
                <a:gsLst>
                  <a:gs pos="0">
                    <a:srgbClr val="49C3CE"/>
                  </a:gs>
                  <a:gs pos="50980">
                    <a:srgbClr val="9854A1"/>
                  </a:gs>
                  <a:gs pos="100000">
                    <a:srgbClr val="F26F72"/>
                  </a:gs>
                </a:gsLst>
                <a:lin ang="12000000" scaled="0"/>
              </a:gradFill>
              <a:ln>
                <a:noFill/>
              </a:ln>
            </p:spPr>
          </p:sp>
          <p:sp>
            <p:nvSpPr>
              <p:cNvPr id="393" name="Google Shape;393;p9"/>
              <p:cNvSpPr txBox="1"/>
              <p:nvPr/>
            </p:nvSpPr>
            <p:spPr>
              <a:xfrm>
                <a:off x="0" y="0"/>
                <a:ext cx="1422713" cy="321677"/>
              </a:xfrm>
              <a:prstGeom prst="rect">
                <a:avLst/>
              </a:prstGeom>
              <a:noFill/>
              <a:ln>
                <a:noFill/>
              </a:ln>
            </p:spPr>
            <p:txBody>
              <a:bodyPr spcFirstLastPara="1" wrap="square" lIns="124675" tIns="124675" rIns="124675" bIns="124675" anchor="ctr" anchorCtr="0">
                <a:noAutofit/>
              </a:bodyPr>
              <a:lstStyle/>
              <a:p>
                <a:pPr marL="0" marR="0" lvl="0" indent="0" algn="ctr" rtl="0">
                  <a:lnSpc>
                    <a:spcPct val="40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94" name="Google Shape;394;p9"/>
            <p:cNvSpPr txBox="1"/>
            <p:nvPr/>
          </p:nvSpPr>
          <p:spPr>
            <a:xfrm>
              <a:off x="163988" y="144083"/>
              <a:ext cx="5523222" cy="1053846"/>
            </a:xfrm>
            <a:prstGeom prst="rect">
              <a:avLst/>
            </a:prstGeom>
            <a:noFill/>
            <a:ln>
              <a:noFill/>
            </a:ln>
          </p:spPr>
          <p:txBody>
            <a:bodyPr spcFirstLastPara="1" wrap="square" lIns="0" tIns="0" rIns="0" bIns="0" anchor="t" anchorCtr="0">
              <a:spAutoFit/>
            </a:bodyPr>
            <a:lstStyle/>
            <a:p>
              <a:pPr marL="0" marR="0" lvl="0" indent="0" algn="l" rtl="0">
                <a:lnSpc>
                  <a:spcPct val="108002"/>
                </a:lnSpc>
                <a:spcBef>
                  <a:spcPts val="0"/>
                </a:spcBef>
                <a:spcAft>
                  <a:spcPts val="0"/>
                </a:spcAft>
                <a:buNone/>
              </a:pPr>
              <a:r>
                <a:rPr lang="en-US" sz="2799" b="1" i="0" u="none" strike="noStrike" cap="none">
                  <a:solidFill>
                    <a:srgbClr val="FFFFFF"/>
                  </a:solidFill>
                  <a:latin typeface="Ubuntu"/>
                  <a:ea typeface="Ubuntu"/>
                  <a:cs typeface="Ubuntu"/>
                  <a:sym typeface="Ubuntu"/>
                </a:rPr>
                <a:t>МУСУЛЬМАНСЬКІ СЕСТРИ ЕЙРЕ</a:t>
              </a:r>
              <a:endParaRPr/>
            </a:p>
          </p:txBody>
        </p:sp>
      </p:grpSp>
      <p:sp>
        <p:nvSpPr>
          <p:cNvPr id="395" name="Google Shape;395;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396" name="Google Shape;396;p9"/>
          <p:cNvSpPr txBox="1"/>
          <p:nvPr/>
        </p:nvSpPr>
        <p:spPr>
          <a:xfrm>
            <a:off x="5302250" y="10315575"/>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9</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7767</Words>
  <Application>Microsoft Macintosh PowerPoint</Application>
  <PresentationFormat>Произвольный</PresentationFormat>
  <Paragraphs>474</Paragraphs>
  <Slides>37</Slides>
  <Notes>37</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37</vt:i4>
      </vt:variant>
    </vt:vector>
  </HeadingPairs>
  <TitlesOfParts>
    <vt:vector size="41" baseType="lpstr">
      <vt:lpstr>Ubuntu</vt:lpstr>
      <vt:lpstr>Calibri</vt:lpstr>
      <vt:lpstr>Arial</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keywords>, docId:A6821B8081CE251100D87E31DEC159C3</cp:keywords>
  <cp:lastModifiedBy>Microsoft Office User</cp:lastModifiedBy>
  <cp:revision>1</cp:revision>
  <dcterms:created xsi:type="dcterms:W3CDTF">2006-08-16T00:00:00Z</dcterms:created>
  <dcterms:modified xsi:type="dcterms:W3CDTF">2025-11-13T21:36:53Z</dcterms:modified>
</cp:coreProperties>
</file>